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notesSlides/notesSlide16.xml" ContentType="application/vnd.openxmlformats-officedocument.presentationml.notesSlide+xml"/>
  <Override PartName="/ppt/charts/chart23.xml" ContentType="application/vnd.openxmlformats-officedocument.drawingml.chart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0"/>
  </p:notesMasterIdLst>
  <p:sldIdLst>
    <p:sldId id="256" r:id="rId2"/>
    <p:sldId id="259" r:id="rId3"/>
    <p:sldId id="389" r:id="rId4"/>
    <p:sldId id="366" r:id="rId5"/>
    <p:sldId id="386" r:id="rId6"/>
    <p:sldId id="349" r:id="rId7"/>
    <p:sldId id="393" r:id="rId8"/>
    <p:sldId id="394" r:id="rId9"/>
    <p:sldId id="397" r:id="rId10"/>
    <p:sldId id="398" r:id="rId11"/>
    <p:sldId id="391" r:id="rId12"/>
    <p:sldId id="392" r:id="rId13"/>
    <p:sldId id="339" r:id="rId14"/>
    <p:sldId id="385" r:id="rId15"/>
    <p:sldId id="363" r:id="rId16"/>
    <p:sldId id="362" r:id="rId17"/>
    <p:sldId id="399" r:id="rId18"/>
    <p:sldId id="368" r:id="rId19"/>
    <p:sldId id="373" r:id="rId20"/>
    <p:sldId id="369" r:id="rId21"/>
    <p:sldId id="370" r:id="rId22"/>
    <p:sldId id="372" r:id="rId23"/>
    <p:sldId id="376" r:id="rId24"/>
    <p:sldId id="375" r:id="rId25"/>
    <p:sldId id="377" r:id="rId26"/>
    <p:sldId id="378" r:id="rId27"/>
    <p:sldId id="379" r:id="rId28"/>
    <p:sldId id="383" r:id="rId29"/>
    <p:sldId id="384" r:id="rId30"/>
    <p:sldId id="356" r:id="rId31"/>
    <p:sldId id="358" r:id="rId32"/>
    <p:sldId id="357" r:id="rId33"/>
    <p:sldId id="360" r:id="rId34"/>
    <p:sldId id="361" r:id="rId35"/>
    <p:sldId id="401" r:id="rId36"/>
    <p:sldId id="364" r:id="rId37"/>
    <p:sldId id="400" r:id="rId38"/>
    <p:sldId id="402" r:id="rId39"/>
  </p:sldIdLst>
  <p:sldSz cx="9144000" cy="5143500" type="screen16x9"/>
  <p:notesSz cx="6858000" cy="9144000"/>
  <p:embeddedFontLst>
    <p:embeddedFont>
      <p:font typeface="Barlow Light" charset="0"/>
      <p:regular r:id="rId41"/>
      <p:bold r:id="rId42"/>
      <p:italic r:id="rId43"/>
      <p:boldItalic r:id="rId44"/>
    </p:embeddedFont>
    <p:embeddedFont>
      <p:font typeface="Raleway SemiBold" charset="0"/>
      <p:regular r:id="rId45"/>
      <p:bold r:id="rId46"/>
      <p:italic r:id="rId47"/>
      <p:boldItalic r:id="rId48"/>
    </p:embeddedFont>
    <p:embeddedFont>
      <p:font typeface="Raleway" charset="0"/>
      <p:regular r:id="rId49"/>
      <p:bold r:id="rId50"/>
      <p:italic r:id="rId51"/>
      <p:boldItalic r:id="rId52"/>
    </p:embeddedFont>
    <p:embeddedFont>
      <p:font typeface="Barlow" charset="0"/>
      <p:regular r:id="rId53"/>
      <p:bold r:id="rId54"/>
      <p:italic r:id="rId55"/>
      <p:boldItalic r:id="rId56"/>
    </p:embeddedFont>
    <p:embeddedFont>
      <p:font typeface="Calibri" pitchFamily="34" charset="0"/>
      <p:regular r:id="rId57"/>
      <p:bold r:id="rId58"/>
      <p:italic r:id="rId59"/>
      <p:boldItalic r:id="rId60"/>
    </p:embeddedFont>
    <p:embeddedFont>
      <p:font typeface="맑은 고딕" pitchFamily="34" charset="-127"/>
      <p:regular r:id="rId61"/>
      <p:bold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24B"/>
    <a:srgbClr val="3EB1D5"/>
    <a:srgbClr val="0E414A"/>
    <a:srgbClr val="01AFE2"/>
    <a:srgbClr val="C5C7C9"/>
    <a:srgbClr val="435A72"/>
    <a:srgbClr val="61C2DD"/>
    <a:srgbClr val="3BA4FF"/>
    <a:srgbClr val="87D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A79B213-A7B1-4D54-87E7-7F15D3F6DC19}">
  <a:tblStyle styleId="{CA79B213-A7B1-4D54-87E7-7F15D3F6DC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33" autoAdjust="0"/>
    <p:restoredTop sz="94660"/>
  </p:normalViewPr>
  <p:slideViewPr>
    <p:cSldViewPr>
      <p:cViewPr>
        <p:scale>
          <a:sx n="100" d="100"/>
          <a:sy n="100" d="100"/>
        </p:scale>
        <p:origin x="-2004" y="-10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61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892678591267637E-2"/>
          <c:y val="4.3334073991778695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noFill/>
            </a:ln>
          </c:spPr>
          <c:marker>
            <c:symbol val="none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noFill/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dPt>
            <c:idx val="14"/>
            <c:bubble3D val="0"/>
            <c:spPr>
              <a:ln>
                <a:noFill/>
              </a:ln>
            </c:spPr>
          </c:dPt>
          <c:cat>
            <c:strRef>
              <c:f>Sheet1!$A$2:$A$22</c:f>
              <c:strCache>
                <c:ptCount val="21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x(10)</c:v>
                </c:pt>
                <c:pt idx="10">
                  <c:v>x(11)</c:v>
                </c:pt>
                <c:pt idx="11">
                  <c:v>x(12)</c:v>
                </c:pt>
                <c:pt idx="12">
                  <c:v>x(13)</c:v>
                </c:pt>
                <c:pt idx="13">
                  <c:v>x(14)</c:v>
                </c:pt>
                <c:pt idx="14">
                  <c:v>x(15)</c:v>
                </c:pt>
                <c:pt idx="15">
                  <c:v>x(16)</c:v>
                </c:pt>
                <c:pt idx="16">
                  <c:v>x(17)</c:v>
                </c:pt>
                <c:pt idx="17">
                  <c:v>x(18)</c:v>
                </c:pt>
                <c:pt idx="18">
                  <c:v>x(19)</c:v>
                </c:pt>
                <c:pt idx="19">
                  <c:v>x(20)</c:v>
                </c:pt>
                <c:pt idx="20">
                  <c:v>x(21)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54</c:v>
                </c:pt>
                <c:pt idx="1">
                  <c:v>74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74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4193152"/>
        <c:axId val="264195456"/>
      </c:lineChart>
      <c:catAx>
        <c:axId val="264193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64195456"/>
        <c:crosses val="autoZero"/>
        <c:auto val="1"/>
        <c:lblAlgn val="ctr"/>
        <c:lblOffset val="100"/>
        <c:noMultiLvlLbl val="0"/>
      </c:catAx>
      <c:valAx>
        <c:axId val="26419545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6419315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892678591267637E-2"/>
          <c:y val="4.3334073991778695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4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noFill/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cat>
            <c:strRef>
              <c:f>Sheet1!$A$2:$A$22</c:f>
              <c:strCache>
                <c:ptCount val="21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x(10)</c:v>
                </c:pt>
                <c:pt idx="10">
                  <c:v>x(11)</c:v>
                </c:pt>
                <c:pt idx="11">
                  <c:v>x(12)</c:v>
                </c:pt>
                <c:pt idx="12">
                  <c:v>x(13)</c:v>
                </c:pt>
                <c:pt idx="13">
                  <c:v>x(14)</c:v>
                </c:pt>
                <c:pt idx="14">
                  <c:v>x(15)</c:v>
                </c:pt>
                <c:pt idx="15">
                  <c:v>x(16)</c:v>
                </c:pt>
                <c:pt idx="16">
                  <c:v>x(17)</c:v>
                </c:pt>
                <c:pt idx="17">
                  <c:v>x(18)</c:v>
                </c:pt>
                <c:pt idx="18">
                  <c:v>x(19)</c:v>
                </c:pt>
                <c:pt idx="19">
                  <c:v>x(20)</c:v>
                </c:pt>
                <c:pt idx="20">
                  <c:v>x(21)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54</c:v>
                </c:pt>
                <c:pt idx="1">
                  <c:v>74</c:v>
                </c:pt>
                <c:pt idx="2">
                  <c:v>62</c:v>
                </c:pt>
                <c:pt idx="3">
                  <c:v>67</c:v>
                </c:pt>
                <c:pt idx="4">
                  <c:v>80</c:v>
                </c:pt>
                <c:pt idx="5">
                  <c:v>76</c:v>
                </c:pt>
                <c:pt idx="6">
                  <c:v>59</c:v>
                </c:pt>
                <c:pt idx="7">
                  <c:v>78</c:v>
                </c:pt>
                <c:pt idx="8">
                  <c:v>77</c:v>
                </c:pt>
                <c:pt idx="9">
                  <c:v>74</c:v>
                </c:pt>
                <c:pt idx="10">
                  <c:v>76</c:v>
                </c:pt>
                <c:pt idx="11">
                  <c:v>81</c:v>
                </c:pt>
                <c:pt idx="12">
                  <c:v>67</c:v>
                </c:pt>
                <c:pt idx="13">
                  <c:v>72</c:v>
                </c:pt>
                <c:pt idx="14">
                  <c:v>77</c:v>
                </c:pt>
                <c:pt idx="15">
                  <c:v>77</c:v>
                </c:pt>
                <c:pt idx="16">
                  <c:v>81</c:v>
                </c:pt>
                <c:pt idx="17">
                  <c:v>67</c:v>
                </c:pt>
                <c:pt idx="18">
                  <c:v>74</c:v>
                </c:pt>
                <c:pt idx="19">
                  <c:v>68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5187200"/>
        <c:axId val="292588544"/>
      </c:lineChart>
      <c:catAx>
        <c:axId val="2751872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92588544"/>
        <c:crosses val="autoZero"/>
        <c:auto val="1"/>
        <c:lblAlgn val="ctr"/>
        <c:lblOffset val="100"/>
        <c:noMultiLvlLbl val="0"/>
      </c:catAx>
      <c:valAx>
        <c:axId val="29258854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75187200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892678591267637E-2"/>
          <c:y val="4.3334073991778695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4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noFill/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cat>
            <c:strRef>
              <c:f>Sheet1!$A$2:$A$22</c:f>
              <c:strCache>
                <c:ptCount val="21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x(10)</c:v>
                </c:pt>
                <c:pt idx="10">
                  <c:v>x(11)</c:v>
                </c:pt>
                <c:pt idx="11">
                  <c:v>x(12)</c:v>
                </c:pt>
                <c:pt idx="12">
                  <c:v>x(13)</c:v>
                </c:pt>
                <c:pt idx="13">
                  <c:v>x(14)</c:v>
                </c:pt>
                <c:pt idx="14">
                  <c:v>x(15)</c:v>
                </c:pt>
                <c:pt idx="15">
                  <c:v>x(16)</c:v>
                </c:pt>
                <c:pt idx="16">
                  <c:v>x(17)</c:v>
                </c:pt>
                <c:pt idx="17">
                  <c:v>x(18)</c:v>
                </c:pt>
                <c:pt idx="18">
                  <c:v>x(19)</c:v>
                </c:pt>
                <c:pt idx="19">
                  <c:v>x(20)</c:v>
                </c:pt>
                <c:pt idx="20">
                  <c:v>x(21)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54</c:v>
                </c:pt>
                <c:pt idx="1">
                  <c:v>74</c:v>
                </c:pt>
                <c:pt idx="2">
                  <c:v>62</c:v>
                </c:pt>
                <c:pt idx="3">
                  <c:v>67</c:v>
                </c:pt>
                <c:pt idx="4">
                  <c:v>80</c:v>
                </c:pt>
                <c:pt idx="5">
                  <c:v>76</c:v>
                </c:pt>
                <c:pt idx="6">
                  <c:v>59</c:v>
                </c:pt>
                <c:pt idx="7">
                  <c:v>78</c:v>
                </c:pt>
                <c:pt idx="8">
                  <c:v>77</c:v>
                </c:pt>
                <c:pt idx="9">
                  <c:v>74</c:v>
                </c:pt>
                <c:pt idx="10">
                  <c:v>76</c:v>
                </c:pt>
                <c:pt idx="11">
                  <c:v>81</c:v>
                </c:pt>
                <c:pt idx="12">
                  <c:v>67</c:v>
                </c:pt>
                <c:pt idx="13">
                  <c:v>72</c:v>
                </c:pt>
                <c:pt idx="14">
                  <c:v>77</c:v>
                </c:pt>
                <c:pt idx="15">
                  <c:v>77</c:v>
                </c:pt>
                <c:pt idx="16">
                  <c:v>81</c:v>
                </c:pt>
                <c:pt idx="17">
                  <c:v>67</c:v>
                </c:pt>
                <c:pt idx="18">
                  <c:v>74</c:v>
                </c:pt>
                <c:pt idx="19">
                  <c:v>68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295872"/>
        <c:axId val="132863104"/>
      </c:lineChart>
      <c:catAx>
        <c:axId val="1312958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2863104"/>
        <c:crosses val="autoZero"/>
        <c:auto val="1"/>
        <c:lblAlgn val="ctr"/>
        <c:lblOffset val="100"/>
        <c:noMultiLvlLbl val="0"/>
      </c:catAx>
      <c:valAx>
        <c:axId val="13286310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31295872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892678591267637E-2"/>
          <c:y val="4.3334073991778695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4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noFill/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cat>
            <c:strRef>
              <c:f>Sheet1!$A$2:$A$22</c:f>
              <c:strCache>
                <c:ptCount val="21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x(10)</c:v>
                </c:pt>
                <c:pt idx="10">
                  <c:v>x(11)</c:v>
                </c:pt>
                <c:pt idx="11">
                  <c:v>x(12)</c:v>
                </c:pt>
                <c:pt idx="12">
                  <c:v>x(13)</c:v>
                </c:pt>
                <c:pt idx="13">
                  <c:v>x(14)</c:v>
                </c:pt>
                <c:pt idx="14">
                  <c:v>x(15)</c:v>
                </c:pt>
                <c:pt idx="15">
                  <c:v>x(16)</c:v>
                </c:pt>
                <c:pt idx="16">
                  <c:v>x(17)</c:v>
                </c:pt>
                <c:pt idx="17">
                  <c:v>x(18)</c:v>
                </c:pt>
                <c:pt idx="18">
                  <c:v>x(19)</c:v>
                </c:pt>
                <c:pt idx="19">
                  <c:v>x(20)</c:v>
                </c:pt>
                <c:pt idx="20">
                  <c:v>x(21)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54</c:v>
                </c:pt>
                <c:pt idx="1">
                  <c:v>74</c:v>
                </c:pt>
                <c:pt idx="2">
                  <c:v>62</c:v>
                </c:pt>
                <c:pt idx="3">
                  <c:v>67</c:v>
                </c:pt>
                <c:pt idx="4">
                  <c:v>80</c:v>
                </c:pt>
                <c:pt idx="5">
                  <c:v>76</c:v>
                </c:pt>
                <c:pt idx="6">
                  <c:v>59</c:v>
                </c:pt>
                <c:pt idx="7">
                  <c:v>78</c:v>
                </c:pt>
                <c:pt idx="8">
                  <c:v>77</c:v>
                </c:pt>
                <c:pt idx="9">
                  <c:v>74</c:v>
                </c:pt>
                <c:pt idx="10">
                  <c:v>76</c:v>
                </c:pt>
                <c:pt idx="11">
                  <c:v>81</c:v>
                </c:pt>
                <c:pt idx="12">
                  <c:v>67</c:v>
                </c:pt>
                <c:pt idx="13">
                  <c:v>72</c:v>
                </c:pt>
                <c:pt idx="14">
                  <c:v>77</c:v>
                </c:pt>
                <c:pt idx="15">
                  <c:v>77</c:v>
                </c:pt>
                <c:pt idx="16">
                  <c:v>81</c:v>
                </c:pt>
                <c:pt idx="17">
                  <c:v>67</c:v>
                </c:pt>
                <c:pt idx="18">
                  <c:v>74</c:v>
                </c:pt>
                <c:pt idx="19">
                  <c:v>68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5213696"/>
        <c:axId val="275272064"/>
      </c:lineChart>
      <c:catAx>
        <c:axId val="2752136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75272064"/>
        <c:crosses val="autoZero"/>
        <c:auto val="1"/>
        <c:lblAlgn val="ctr"/>
        <c:lblOffset val="100"/>
        <c:noMultiLvlLbl val="0"/>
      </c:catAx>
      <c:valAx>
        <c:axId val="27527206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75213696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27972117212201E-2"/>
          <c:y val="2.687643292159457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solidFill>
                <a:srgbClr val="01AFE2"/>
              </a:solidFill>
            </a:ln>
          </c:spPr>
          <c:marker>
            <c:symbol val="circle"/>
            <c:size val="4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solidFill>
                  <a:srgbClr val="01AFE2"/>
                </a:solidFill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cat>
            <c:strRef>
              <c:f>Sheet1!$A$2:$A$12</c:f>
              <c:strCache>
                <c:ptCount val="10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x(...)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55</c:v>
                </c:pt>
                <c:pt idx="1">
                  <c:v>48</c:v>
                </c:pt>
                <c:pt idx="2">
                  <c:v>52</c:v>
                </c:pt>
                <c:pt idx="3">
                  <c:v>45</c:v>
                </c:pt>
                <c:pt idx="4">
                  <c:v>50</c:v>
                </c:pt>
                <c:pt idx="5">
                  <c:v>48</c:v>
                </c:pt>
                <c:pt idx="6">
                  <c:v>56</c:v>
                </c:pt>
                <c:pt idx="7">
                  <c:v>51</c:v>
                </c:pt>
                <c:pt idx="8">
                  <c:v>54</c:v>
                </c:pt>
                <c:pt idx="9">
                  <c:v>48</c:v>
                </c:pt>
                <c:pt idx="10">
                  <c:v>48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5922688"/>
        <c:axId val="165924224"/>
      </c:lineChart>
      <c:catAx>
        <c:axId val="1659226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65924224"/>
        <c:crosses val="autoZero"/>
        <c:auto val="1"/>
        <c:lblAlgn val="ctr"/>
        <c:lblOffset val="100"/>
        <c:noMultiLvlLbl val="0"/>
      </c:catAx>
      <c:valAx>
        <c:axId val="16592422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65922688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27972117212201E-2"/>
          <c:y val="2.687643292159457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solidFill>
                <a:srgbClr val="01AFE2"/>
              </a:solidFill>
            </a:ln>
          </c:spPr>
          <c:marker>
            <c:symbol val="circle"/>
            <c:size val="4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solidFill>
                  <a:srgbClr val="01AFE2"/>
                </a:solidFill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cat>
            <c:strRef>
              <c:f>Sheet1!$A$2:$A$12</c:f>
              <c:strCache>
                <c:ptCount val="10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x(...)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</c:v>
                </c:pt>
                <c:pt idx="4">
                  <c:v>22</c:v>
                </c:pt>
                <c:pt idx="5">
                  <c:v>31</c:v>
                </c:pt>
                <c:pt idx="6">
                  <c:v>23</c:v>
                </c:pt>
                <c:pt idx="7">
                  <c:v>12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5791232"/>
        <c:axId val="165792768"/>
      </c:lineChart>
      <c:catAx>
        <c:axId val="1657912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65792768"/>
        <c:crosses val="autoZero"/>
        <c:auto val="1"/>
        <c:lblAlgn val="ctr"/>
        <c:lblOffset val="100"/>
        <c:noMultiLvlLbl val="0"/>
      </c:catAx>
      <c:valAx>
        <c:axId val="16579276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65791232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27972117212201E-2"/>
          <c:y val="2.687643292159457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solidFill>
                <a:srgbClr val="01AFE2"/>
              </a:solidFill>
            </a:ln>
          </c:spPr>
          <c:marker>
            <c:symbol val="circle"/>
            <c:size val="4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solidFill>
                  <a:srgbClr val="01AFE2"/>
                </a:solidFill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cat>
            <c:strRef>
              <c:f>Sheet1!$A$2:$A$11</c:f>
              <c:strCache>
                <c:ptCount val="10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x(...)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</c:v>
                </c:pt>
                <c:pt idx="1">
                  <c:v>33</c:v>
                </c:pt>
                <c:pt idx="2">
                  <c:v>45</c:v>
                </c:pt>
                <c:pt idx="3">
                  <c:v>51</c:v>
                </c:pt>
                <c:pt idx="4">
                  <c:v>70</c:v>
                </c:pt>
                <c:pt idx="5">
                  <c:v>83</c:v>
                </c:pt>
                <c:pt idx="6">
                  <c:v>98</c:v>
                </c:pt>
                <c:pt idx="7">
                  <c:v>121</c:v>
                </c:pt>
                <c:pt idx="8">
                  <c:v>145</c:v>
                </c:pt>
                <c:pt idx="9">
                  <c:v>173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5828096"/>
        <c:axId val="165829632"/>
      </c:lineChart>
      <c:catAx>
        <c:axId val="1658280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65829632"/>
        <c:crosses val="autoZero"/>
        <c:auto val="1"/>
        <c:lblAlgn val="ctr"/>
        <c:lblOffset val="100"/>
        <c:noMultiLvlLbl val="0"/>
      </c:catAx>
      <c:valAx>
        <c:axId val="16582963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65828096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27972117212201E-2"/>
          <c:y val="2.687643292159457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solidFill>
                <a:srgbClr val="01AFE2"/>
              </a:solidFill>
            </a:ln>
          </c:spPr>
          <c:marker>
            <c:symbol val="circle"/>
            <c:size val="4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solidFill>
                  <a:srgbClr val="01AFE2"/>
                </a:solidFill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cat>
            <c:strRef>
              <c:f>Sheet1!$A$2:$A$11</c:f>
              <c:strCache>
                <c:ptCount val="10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x(...)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143</c:v>
                </c:pt>
                <c:pt idx="1">
                  <c:v>121</c:v>
                </c:pt>
                <c:pt idx="2">
                  <c:v>103</c:v>
                </c:pt>
                <c:pt idx="3">
                  <c:v>94</c:v>
                </c:pt>
                <c:pt idx="4">
                  <c:v>82</c:v>
                </c:pt>
                <c:pt idx="5">
                  <c:v>71</c:v>
                </c:pt>
                <c:pt idx="6">
                  <c:v>54</c:v>
                </c:pt>
                <c:pt idx="7">
                  <c:v>34</c:v>
                </c:pt>
                <c:pt idx="8">
                  <c:v>21</c:v>
                </c:pt>
                <c:pt idx="9">
                  <c:v>12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5958016"/>
        <c:axId val="165959552"/>
      </c:lineChart>
      <c:catAx>
        <c:axId val="1659580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65959552"/>
        <c:crosses val="autoZero"/>
        <c:auto val="1"/>
        <c:lblAlgn val="ctr"/>
        <c:lblOffset val="100"/>
        <c:noMultiLvlLbl val="0"/>
      </c:catAx>
      <c:valAx>
        <c:axId val="16595955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65958016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27972117212201E-2"/>
          <c:y val="2.687643292159457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solidFill>
                <a:srgbClr val="01AFE2"/>
              </a:solidFill>
            </a:ln>
          </c:spPr>
          <c:marker>
            <c:symbol val="circle"/>
            <c:size val="4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solidFill>
                  <a:srgbClr val="01AFE2"/>
                </a:solidFill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cat>
            <c:strRef>
              <c:f>Sheet1!$A$2:$A$11</c:f>
              <c:strCache>
                <c:ptCount val="10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x(...)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</c:v>
                </c:pt>
                <c:pt idx="1">
                  <c:v>7</c:v>
                </c:pt>
                <c:pt idx="2">
                  <c:v>4</c:v>
                </c:pt>
                <c:pt idx="3">
                  <c:v>5</c:v>
                </c:pt>
                <c:pt idx="4">
                  <c:v>22</c:v>
                </c:pt>
                <c:pt idx="5">
                  <c:v>31</c:v>
                </c:pt>
                <c:pt idx="6">
                  <c:v>23</c:v>
                </c:pt>
                <c:pt idx="7">
                  <c:v>7</c:v>
                </c:pt>
                <c:pt idx="8">
                  <c:v>4</c:v>
                </c:pt>
                <c:pt idx="9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014976"/>
        <c:axId val="166016512"/>
      </c:lineChart>
      <c:catAx>
        <c:axId val="166014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66016512"/>
        <c:crosses val="autoZero"/>
        <c:auto val="1"/>
        <c:lblAlgn val="ctr"/>
        <c:lblOffset val="100"/>
        <c:noMultiLvlLbl val="0"/>
      </c:catAx>
      <c:valAx>
        <c:axId val="1660165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66014976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127375513750656E-2"/>
          <c:y val="4.3334073991778695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solidFill>
                <a:srgbClr val="01AFE2"/>
              </a:solidFill>
            </a:ln>
          </c:spPr>
          <c:marker>
            <c:symbol val="circle"/>
            <c:size val="4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solidFill>
                  <a:srgbClr val="01AFE2"/>
                </a:solidFill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cat>
            <c:strRef>
              <c:f>Sheet1!$A$2:$A$11</c:f>
              <c:strCache>
                <c:ptCount val="10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x(...)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</c:v>
                </c:pt>
                <c:pt idx="1">
                  <c:v>7</c:v>
                </c:pt>
                <c:pt idx="2">
                  <c:v>4</c:v>
                </c:pt>
                <c:pt idx="3">
                  <c:v>5</c:v>
                </c:pt>
                <c:pt idx="4">
                  <c:v>22</c:v>
                </c:pt>
                <c:pt idx="5">
                  <c:v>31</c:v>
                </c:pt>
                <c:pt idx="6">
                  <c:v>23</c:v>
                </c:pt>
                <c:pt idx="7">
                  <c:v>7</c:v>
                </c:pt>
                <c:pt idx="8">
                  <c:v>4</c:v>
                </c:pt>
                <c:pt idx="9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351232"/>
        <c:axId val="166352768"/>
      </c:lineChart>
      <c:catAx>
        <c:axId val="1663512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66352768"/>
        <c:crosses val="autoZero"/>
        <c:auto val="1"/>
        <c:lblAlgn val="ctr"/>
        <c:lblOffset val="100"/>
        <c:noMultiLvlLbl val="0"/>
      </c:catAx>
      <c:valAx>
        <c:axId val="16635276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66351232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27972117212201E-2"/>
          <c:y val="2.687643292159457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solidFill>
                <a:srgbClr val="01AFE2"/>
              </a:solidFill>
            </a:ln>
          </c:spPr>
          <c:marker>
            <c:symbol val="circle"/>
            <c:size val="4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solidFill>
                  <a:srgbClr val="01AFE2"/>
                </a:solidFill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cat>
            <c:strRef>
              <c:f>Sheet1!$A$2:$A$11</c:f>
              <c:strCache>
                <c:ptCount val="10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x(...)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4</c:v>
                </c:pt>
                <c:pt idx="3">
                  <c:v>5</c:v>
                </c:pt>
                <c:pt idx="4">
                  <c:v>12</c:v>
                </c:pt>
                <c:pt idx="5">
                  <c:v>32</c:v>
                </c:pt>
                <c:pt idx="6">
                  <c:v>12</c:v>
                </c:pt>
                <c:pt idx="7">
                  <c:v>7</c:v>
                </c:pt>
                <c:pt idx="8">
                  <c:v>4</c:v>
                </c:pt>
                <c:pt idx="9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382592"/>
        <c:axId val="166388480"/>
      </c:lineChart>
      <c:catAx>
        <c:axId val="1663825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66388480"/>
        <c:crosses val="autoZero"/>
        <c:auto val="1"/>
        <c:lblAlgn val="ctr"/>
        <c:lblOffset val="100"/>
        <c:noMultiLvlLbl val="0"/>
      </c:catAx>
      <c:valAx>
        <c:axId val="16638848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66382592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892678591267637E-2"/>
          <c:y val="4.3334073991778695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noFill/>
            </a:ln>
          </c:spPr>
          <c:marker>
            <c:symbol val="none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noFill/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dPt>
            <c:idx val="14"/>
            <c:bubble3D val="0"/>
            <c:spPr>
              <a:ln>
                <a:noFill/>
              </a:ln>
            </c:spPr>
          </c:dPt>
          <c:cat>
            <c:strRef>
              <c:f>Sheet1!$A$2:$A$22</c:f>
              <c:strCache>
                <c:ptCount val="21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x(10)</c:v>
                </c:pt>
                <c:pt idx="10">
                  <c:v>x(11)</c:v>
                </c:pt>
                <c:pt idx="11">
                  <c:v>x(12)</c:v>
                </c:pt>
                <c:pt idx="12">
                  <c:v>x(13)</c:v>
                </c:pt>
                <c:pt idx="13">
                  <c:v>x(14)</c:v>
                </c:pt>
                <c:pt idx="14">
                  <c:v>x(15)</c:v>
                </c:pt>
                <c:pt idx="15">
                  <c:v>x(16)</c:v>
                </c:pt>
                <c:pt idx="16">
                  <c:v>x(17)</c:v>
                </c:pt>
                <c:pt idx="17">
                  <c:v>x(18)</c:v>
                </c:pt>
                <c:pt idx="18">
                  <c:v>x(19)</c:v>
                </c:pt>
                <c:pt idx="19">
                  <c:v>x(20)</c:v>
                </c:pt>
                <c:pt idx="20">
                  <c:v>x(21)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54</c:v>
                </c:pt>
                <c:pt idx="1">
                  <c:v>74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74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852160"/>
        <c:axId val="132825472"/>
      </c:lineChart>
      <c:catAx>
        <c:axId val="1318521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2825472"/>
        <c:crosses val="autoZero"/>
        <c:auto val="1"/>
        <c:lblAlgn val="ctr"/>
        <c:lblOffset val="100"/>
        <c:noMultiLvlLbl val="0"/>
      </c:catAx>
      <c:valAx>
        <c:axId val="13282547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3185216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27972117212201E-2"/>
          <c:y val="2.687643292159457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solidFill>
                <a:srgbClr val="01AFE2"/>
              </a:solidFill>
            </a:ln>
          </c:spPr>
          <c:marker>
            <c:symbol val="circle"/>
            <c:size val="4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solidFill>
                  <a:srgbClr val="01AFE2"/>
                </a:solidFill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cat>
            <c:strRef>
              <c:f>Sheet1!$A$2:$A$11</c:f>
              <c:strCache>
                <c:ptCount val="10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x(...)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</c:v>
                </c:pt>
                <c:pt idx="1">
                  <c:v>11</c:v>
                </c:pt>
                <c:pt idx="2">
                  <c:v>4</c:v>
                </c:pt>
                <c:pt idx="3">
                  <c:v>5</c:v>
                </c:pt>
                <c:pt idx="4">
                  <c:v>14</c:v>
                </c:pt>
                <c:pt idx="5">
                  <c:v>22</c:v>
                </c:pt>
                <c:pt idx="6">
                  <c:v>11</c:v>
                </c:pt>
                <c:pt idx="7">
                  <c:v>7</c:v>
                </c:pt>
                <c:pt idx="8">
                  <c:v>4</c:v>
                </c:pt>
                <c:pt idx="9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086528"/>
        <c:axId val="166088064"/>
      </c:lineChart>
      <c:catAx>
        <c:axId val="1660865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66088064"/>
        <c:crosses val="autoZero"/>
        <c:auto val="1"/>
        <c:lblAlgn val="ctr"/>
        <c:lblOffset val="100"/>
        <c:noMultiLvlLbl val="0"/>
      </c:catAx>
      <c:valAx>
        <c:axId val="16608806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66086528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27972117212201E-2"/>
          <c:y val="2.687643292159457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solidFill>
                <a:srgbClr val="01AFE2"/>
              </a:solidFill>
            </a:ln>
          </c:spPr>
          <c:marker>
            <c:symbol val="circle"/>
            <c:size val="4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solidFill>
                  <a:srgbClr val="01AFE2"/>
                </a:solidFill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cat>
            <c:strRef>
              <c:f>Sheet1!$A$2:$A$11</c:f>
              <c:strCache>
                <c:ptCount val="10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x(...)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</c:v>
                </c:pt>
                <c:pt idx="1">
                  <c:v>17</c:v>
                </c:pt>
                <c:pt idx="2">
                  <c:v>14</c:v>
                </c:pt>
                <c:pt idx="3">
                  <c:v>5</c:v>
                </c:pt>
                <c:pt idx="4">
                  <c:v>12</c:v>
                </c:pt>
                <c:pt idx="5">
                  <c:v>21</c:v>
                </c:pt>
                <c:pt idx="6">
                  <c:v>9</c:v>
                </c:pt>
                <c:pt idx="7">
                  <c:v>7</c:v>
                </c:pt>
                <c:pt idx="8">
                  <c:v>4</c:v>
                </c:pt>
                <c:pt idx="9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212352"/>
        <c:axId val="166213888"/>
      </c:lineChart>
      <c:catAx>
        <c:axId val="166212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66213888"/>
        <c:crosses val="autoZero"/>
        <c:auto val="1"/>
        <c:lblAlgn val="ctr"/>
        <c:lblOffset val="100"/>
        <c:noMultiLvlLbl val="0"/>
      </c:catAx>
      <c:valAx>
        <c:axId val="1662138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66212352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27972117212201E-2"/>
          <c:y val="2.687643292159457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solidFill>
                <a:srgbClr val="01AFE2"/>
              </a:solidFill>
            </a:ln>
          </c:spPr>
          <c:marker>
            <c:symbol val="circle"/>
            <c:size val="4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solidFill>
                  <a:srgbClr val="01AFE2"/>
                </a:solidFill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cat>
            <c:strRef>
              <c:f>Sheet1!$A$2:$A$11</c:f>
              <c:strCache>
                <c:ptCount val="10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x(...)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</c:v>
                </c:pt>
                <c:pt idx="1">
                  <c:v>7</c:v>
                </c:pt>
                <c:pt idx="2">
                  <c:v>4</c:v>
                </c:pt>
                <c:pt idx="3">
                  <c:v>5</c:v>
                </c:pt>
                <c:pt idx="4">
                  <c:v>22</c:v>
                </c:pt>
                <c:pt idx="5">
                  <c:v>31</c:v>
                </c:pt>
                <c:pt idx="6">
                  <c:v>23</c:v>
                </c:pt>
                <c:pt idx="7">
                  <c:v>7</c:v>
                </c:pt>
                <c:pt idx="8">
                  <c:v>4</c:v>
                </c:pt>
                <c:pt idx="9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239616"/>
        <c:axId val="166253696"/>
      </c:lineChart>
      <c:catAx>
        <c:axId val="1662396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66253696"/>
        <c:crosses val="autoZero"/>
        <c:auto val="1"/>
        <c:lblAlgn val="ctr"/>
        <c:lblOffset val="100"/>
        <c:noMultiLvlLbl val="0"/>
      </c:catAx>
      <c:valAx>
        <c:axId val="16625369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66239616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892678591267637E-2"/>
          <c:y val="4.3334073991778695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solidFill>
                <a:srgbClr val="01AFE2"/>
              </a:solidFill>
            </a:ln>
          </c:spPr>
          <c:marker>
            <c:symbol val="circle"/>
            <c:size val="4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solidFill>
                  <a:srgbClr val="01AFE2"/>
                </a:solidFill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trendline>
            <c:trendlineType val="linear"/>
            <c:dispRSqr val="0"/>
            <c:dispEq val="0"/>
          </c:trendline>
          <c:cat>
            <c:strRef>
              <c:f>Sheet1!$A$2:$A$22</c:f>
              <c:strCache>
                <c:ptCount val="21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x(10)</c:v>
                </c:pt>
                <c:pt idx="10">
                  <c:v>x(11)</c:v>
                </c:pt>
                <c:pt idx="11">
                  <c:v>x(12)</c:v>
                </c:pt>
                <c:pt idx="12">
                  <c:v>x(13)</c:v>
                </c:pt>
                <c:pt idx="13">
                  <c:v>x(14)</c:v>
                </c:pt>
                <c:pt idx="14">
                  <c:v>x(15)</c:v>
                </c:pt>
                <c:pt idx="15">
                  <c:v>x(16)</c:v>
                </c:pt>
                <c:pt idx="16">
                  <c:v>x(17)</c:v>
                </c:pt>
                <c:pt idx="17">
                  <c:v>x(18)</c:v>
                </c:pt>
                <c:pt idx="18">
                  <c:v>x(19)</c:v>
                </c:pt>
                <c:pt idx="19">
                  <c:v>x(20)</c:v>
                </c:pt>
                <c:pt idx="20">
                  <c:v>x(21)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54</c:v>
                </c:pt>
                <c:pt idx="1">
                  <c:v>74</c:v>
                </c:pt>
                <c:pt idx="2">
                  <c:v>27</c:v>
                </c:pt>
                <c:pt idx="3">
                  <c:v>74</c:v>
                </c:pt>
                <c:pt idx="4">
                  <c:v>54</c:v>
                </c:pt>
                <c:pt idx="5">
                  <c:v>74</c:v>
                </c:pt>
                <c:pt idx="6">
                  <c:v>54</c:v>
                </c:pt>
                <c:pt idx="7">
                  <c:v>56</c:v>
                </c:pt>
                <c:pt idx="8">
                  <c:v>54</c:v>
                </c:pt>
                <c:pt idx="9">
                  <c:v>74</c:v>
                </c:pt>
                <c:pt idx="10">
                  <c:v>54</c:v>
                </c:pt>
                <c:pt idx="11">
                  <c:v>61</c:v>
                </c:pt>
                <c:pt idx="12">
                  <c:v>54</c:v>
                </c:pt>
                <c:pt idx="13">
                  <c:v>74</c:v>
                </c:pt>
                <c:pt idx="14">
                  <c:v>52</c:v>
                </c:pt>
                <c:pt idx="15">
                  <c:v>74</c:v>
                </c:pt>
                <c:pt idx="16">
                  <c:v>54</c:v>
                </c:pt>
                <c:pt idx="17">
                  <c:v>76</c:v>
                </c:pt>
                <c:pt idx="18">
                  <c:v>54</c:v>
                </c:pt>
                <c:pt idx="19">
                  <c:v>74</c:v>
                </c:pt>
                <c:pt idx="20">
                  <c:v>54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294272"/>
        <c:axId val="166295808"/>
      </c:lineChart>
      <c:catAx>
        <c:axId val="1662942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66295808"/>
        <c:crosses val="autoZero"/>
        <c:auto val="1"/>
        <c:lblAlgn val="ctr"/>
        <c:lblOffset val="100"/>
        <c:noMultiLvlLbl val="0"/>
      </c:catAx>
      <c:valAx>
        <c:axId val="16629580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66294272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892678591267637E-2"/>
          <c:y val="4.3334073991778695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noFill/>
            </a:ln>
          </c:spPr>
          <c:marker>
            <c:symbol val="none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noFill/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dPt>
            <c:idx val="14"/>
            <c:bubble3D val="0"/>
            <c:spPr>
              <a:ln>
                <a:noFill/>
              </a:ln>
            </c:spPr>
          </c:dPt>
          <c:cat>
            <c:strRef>
              <c:f>Sheet1!$A$2:$A$22</c:f>
              <c:strCache>
                <c:ptCount val="21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x(10)</c:v>
                </c:pt>
                <c:pt idx="10">
                  <c:v>x(11)</c:v>
                </c:pt>
                <c:pt idx="11">
                  <c:v>x(12)</c:v>
                </c:pt>
                <c:pt idx="12">
                  <c:v>x(13)</c:v>
                </c:pt>
                <c:pt idx="13">
                  <c:v>x(14)</c:v>
                </c:pt>
                <c:pt idx="14">
                  <c:v>x(15)</c:v>
                </c:pt>
                <c:pt idx="15">
                  <c:v>x(16)</c:v>
                </c:pt>
                <c:pt idx="16">
                  <c:v>x(17)</c:v>
                </c:pt>
                <c:pt idx="17">
                  <c:v>x(18)</c:v>
                </c:pt>
                <c:pt idx="18">
                  <c:v>x(19)</c:v>
                </c:pt>
                <c:pt idx="19">
                  <c:v>x(20)</c:v>
                </c:pt>
                <c:pt idx="20">
                  <c:v>x(21)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54</c:v>
                </c:pt>
                <c:pt idx="1">
                  <c:v>74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74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809280"/>
        <c:axId val="131810816"/>
      </c:lineChart>
      <c:catAx>
        <c:axId val="1318092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31810816"/>
        <c:crosses val="autoZero"/>
        <c:auto val="1"/>
        <c:lblAlgn val="ctr"/>
        <c:lblOffset val="100"/>
        <c:noMultiLvlLbl val="0"/>
      </c:catAx>
      <c:valAx>
        <c:axId val="13181081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3180928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892678591267637E-2"/>
          <c:y val="4.3334073991778695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solidFill>
                <a:srgbClr val="01AFE2"/>
              </a:solidFill>
            </a:ln>
          </c:spPr>
          <c:marker>
            <c:symbol val="circle"/>
            <c:size val="4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solidFill>
                  <a:srgbClr val="01AFE2"/>
                </a:solidFill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cat>
            <c:strRef>
              <c:f>Sheet1!$A$2:$A$22</c:f>
              <c:strCache>
                <c:ptCount val="21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x(10)</c:v>
                </c:pt>
                <c:pt idx="10">
                  <c:v>x(11)</c:v>
                </c:pt>
                <c:pt idx="11">
                  <c:v>x(12)</c:v>
                </c:pt>
                <c:pt idx="12">
                  <c:v>x(13)</c:v>
                </c:pt>
                <c:pt idx="13">
                  <c:v>x(14)</c:v>
                </c:pt>
                <c:pt idx="14">
                  <c:v>x(15)</c:v>
                </c:pt>
                <c:pt idx="15">
                  <c:v>x(16)</c:v>
                </c:pt>
                <c:pt idx="16">
                  <c:v>x(17)</c:v>
                </c:pt>
                <c:pt idx="17">
                  <c:v>x(18)</c:v>
                </c:pt>
                <c:pt idx="18">
                  <c:v>x(19)</c:v>
                </c:pt>
                <c:pt idx="19">
                  <c:v>x(20)</c:v>
                </c:pt>
                <c:pt idx="20">
                  <c:v>x(21)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278464"/>
        <c:axId val="125821696"/>
      </c:lineChart>
      <c:catAx>
        <c:axId val="1252784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25821696"/>
        <c:crosses val="autoZero"/>
        <c:auto val="1"/>
        <c:lblAlgn val="ctr"/>
        <c:lblOffset val="100"/>
        <c:noMultiLvlLbl val="0"/>
      </c:catAx>
      <c:valAx>
        <c:axId val="12582169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25278464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892678591267637E-2"/>
          <c:y val="4.3334073991778695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solidFill>
                <a:srgbClr val="01AFE2"/>
              </a:solidFill>
            </a:ln>
          </c:spPr>
          <c:marker>
            <c:symbol val="circle"/>
            <c:size val="4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solidFill>
                  <a:srgbClr val="01AFE2"/>
                </a:solidFill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cat>
            <c:strRef>
              <c:f>Sheet1!$A$2:$A$22</c:f>
              <c:strCache>
                <c:ptCount val="21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x(10)</c:v>
                </c:pt>
                <c:pt idx="10">
                  <c:v>x(11)</c:v>
                </c:pt>
                <c:pt idx="11">
                  <c:v>x(12)</c:v>
                </c:pt>
                <c:pt idx="12">
                  <c:v>x(13)</c:v>
                </c:pt>
                <c:pt idx="13">
                  <c:v>x(14)</c:v>
                </c:pt>
                <c:pt idx="14">
                  <c:v>x(15)</c:v>
                </c:pt>
                <c:pt idx="15">
                  <c:v>x(16)</c:v>
                </c:pt>
                <c:pt idx="16">
                  <c:v>x(17)</c:v>
                </c:pt>
                <c:pt idx="17">
                  <c:v>x(18)</c:v>
                </c:pt>
                <c:pt idx="18">
                  <c:v>x(19)</c:v>
                </c:pt>
                <c:pt idx="19">
                  <c:v>x(20)</c:v>
                </c:pt>
                <c:pt idx="20">
                  <c:v>x(21)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9962880"/>
        <c:axId val="264180096"/>
      </c:lineChart>
      <c:catAx>
        <c:axId val="3799628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64180096"/>
        <c:crosses val="autoZero"/>
        <c:auto val="1"/>
        <c:lblAlgn val="ctr"/>
        <c:lblOffset val="100"/>
        <c:noMultiLvlLbl val="0"/>
      </c:catAx>
      <c:valAx>
        <c:axId val="26418009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379962880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892678591267637E-2"/>
          <c:y val="4.3334073991778695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solidFill>
                <a:srgbClr val="01AFE2"/>
              </a:solidFill>
            </a:ln>
          </c:spPr>
          <c:marker>
            <c:symbol val="circle"/>
            <c:size val="4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solidFill>
                  <a:srgbClr val="01AFE2"/>
                </a:solidFill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cat>
            <c:strRef>
              <c:f>Sheet1!$A$2:$A$22</c:f>
              <c:strCache>
                <c:ptCount val="21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x(10)</c:v>
                </c:pt>
                <c:pt idx="10">
                  <c:v>x(11)</c:v>
                </c:pt>
                <c:pt idx="11">
                  <c:v>x(12)</c:v>
                </c:pt>
                <c:pt idx="12">
                  <c:v>x(13)</c:v>
                </c:pt>
                <c:pt idx="13">
                  <c:v>x(14)</c:v>
                </c:pt>
                <c:pt idx="14">
                  <c:v>x(15)</c:v>
                </c:pt>
                <c:pt idx="15">
                  <c:v>x(16)</c:v>
                </c:pt>
                <c:pt idx="16">
                  <c:v>x(17)</c:v>
                </c:pt>
                <c:pt idx="17">
                  <c:v>x(18)</c:v>
                </c:pt>
                <c:pt idx="18">
                  <c:v>x(19)</c:v>
                </c:pt>
                <c:pt idx="19">
                  <c:v>x(20)</c:v>
                </c:pt>
                <c:pt idx="20">
                  <c:v>x(21)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7495040"/>
        <c:axId val="347574656"/>
      </c:lineChart>
      <c:catAx>
        <c:axId val="3474950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47574656"/>
        <c:crosses val="autoZero"/>
        <c:auto val="1"/>
        <c:lblAlgn val="ctr"/>
        <c:lblOffset val="100"/>
        <c:noMultiLvlLbl val="0"/>
      </c:catAx>
      <c:valAx>
        <c:axId val="34757465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347495040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892678591267637E-2"/>
          <c:y val="4.3334073991778695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solidFill>
                <a:srgbClr val="01AFE2"/>
              </a:solidFill>
            </a:ln>
          </c:spPr>
          <c:marker>
            <c:symbol val="circle"/>
            <c:size val="4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solidFill>
                  <a:srgbClr val="01AFE2"/>
                </a:solidFill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cat>
            <c:strRef>
              <c:f>Sheet1!$A$2:$A$22</c:f>
              <c:strCache>
                <c:ptCount val="21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x(10)</c:v>
                </c:pt>
                <c:pt idx="10">
                  <c:v>x(11)</c:v>
                </c:pt>
                <c:pt idx="11">
                  <c:v>x(12)</c:v>
                </c:pt>
                <c:pt idx="12">
                  <c:v>x(13)</c:v>
                </c:pt>
                <c:pt idx="13">
                  <c:v>x(14)</c:v>
                </c:pt>
                <c:pt idx="14">
                  <c:v>x(15)</c:v>
                </c:pt>
                <c:pt idx="15">
                  <c:v>x(16)</c:v>
                </c:pt>
                <c:pt idx="16">
                  <c:v>x(17)</c:v>
                </c:pt>
                <c:pt idx="17">
                  <c:v>x(18)</c:v>
                </c:pt>
                <c:pt idx="18">
                  <c:v>x(19)</c:v>
                </c:pt>
                <c:pt idx="19">
                  <c:v>x(20)</c:v>
                </c:pt>
                <c:pt idx="20">
                  <c:v>x(21)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54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7589248"/>
        <c:axId val="347599232"/>
      </c:lineChart>
      <c:catAx>
        <c:axId val="3475892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47599232"/>
        <c:crosses val="autoZero"/>
        <c:auto val="1"/>
        <c:lblAlgn val="ctr"/>
        <c:lblOffset val="100"/>
        <c:noMultiLvlLbl val="0"/>
      </c:catAx>
      <c:valAx>
        <c:axId val="34759923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347589248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892678591267637E-2"/>
          <c:y val="4.3334073991778695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4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noFill/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cat>
            <c:strRef>
              <c:f>Sheet1!$A$2:$A$22</c:f>
              <c:strCache>
                <c:ptCount val="21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x(10)</c:v>
                </c:pt>
                <c:pt idx="10">
                  <c:v>x(11)</c:v>
                </c:pt>
                <c:pt idx="11">
                  <c:v>x(12)</c:v>
                </c:pt>
                <c:pt idx="12">
                  <c:v>x(13)</c:v>
                </c:pt>
                <c:pt idx="13">
                  <c:v>x(14)</c:v>
                </c:pt>
                <c:pt idx="14">
                  <c:v>x(15)</c:v>
                </c:pt>
                <c:pt idx="15">
                  <c:v>x(16)</c:v>
                </c:pt>
                <c:pt idx="16">
                  <c:v>x(17)</c:v>
                </c:pt>
                <c:pt idx="17">
                  <c:v>x(18)</c:v>
                </c:pt>
                <c:pt idx="18">
                  <c:v>x(19)</c:v>
                </c:pt>
                <c:pt idx="19">
                  <c:v>x(20)</c:v>
                </c:pt>
                <c:pt idx="20">
                  <c:v>x(21)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54</c:v>
                </c:pt>
                <c:pt idx="1">
                  <c:v>74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123520"/>
        <c:axId val="134125056"/>
      </c:lineChart>
      <c:catAx>
        <c:axId val="1341235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4125056"/>
        <c:crosses val="autoZero"/>
        <c:auto val="1"/>
        <c:lblAlgn val="ctr"/>
        <c:lblOffset val="100"/>
        <c:noMultiLvlLbl val="0"/>
      </c:catAx>
      <c:valAx>
        <c:axId val="13412505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34123520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892678591267637E-2"/>
          <c:y val="4.3334073991778695E-2"/>
          <c:w val="0.93429313752518584"/>
          <c:h val="0.86027373221157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Historical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4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bubble3D val="0"/>
            <c:spPr>
              <a:ln w="19050">
                <a:noFill/>
              </a:ln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cat>
            <c:strRef>
              <c:f>Sheet1!$A$2:$A$22</c:f>
              <c:strCache>
                <c:ptCount val="21"/>
                <c:pt idx="0">
                  <c:v>x(1)</c:v>
                </c:pt>
                <c:pt idx="1">
                  <c:v>x(2)</c:v>
                </c:pt>
                <c:pt idx="2">
                  <c:v>x(3)</c:v>
                </c:pt>
                <c:pt idx="3">
                  <c:v>x(4)</c:v>
                </c:pt>
                <c:pt idx="4">
                  <c:v>x(5)</c:v>
                </c:pt>
                <c:pt idx="5">
                  <c:v>x(6)</c:v>
                </c:pt>
                <c:pt idx="6">
                  <c:v>x(7)</c:v>
                </c:pt>
                <c:pt idx="7">
                  <c:v>x(8)</c:v>
                </c:pt>
                <c:pt idx="8">
                  <c:v>x(9)</c:v>
                </c:pt>
                <c:pt idx="9">
                  <c:v>x(10)</c:v>
                </c:pt>
                <c:pt idx="10">
                  <c:v>x(11)</c:v>
                </c:pt>
                <c:pt idx="11">
                  <c:v>x(12)</c:v>
                </c:pt>
                <c:pt idx="12">
                  <c:v>x(13)</c:v>
                </c:pt>
                <c:pt idx="13">
                  <c:v>x(14)</c:v>
                </c:pt>
                <c:pt idx="14">
                  <c:v>x(15)</c:v>
                </c:pt>
                <c:pt idx="15">
                  <c:v>x(16)</c:v>
                </c:pt>
                <c:pt idx="16">
                  <c:v>x(17)</c:v>
                </c:pt>
                <c:pt idx="17">
                  <c:v>x(18)</c:v>
                </c:pt>
                <c:pt idx="18">
                  <c:v>x(19)</c:v>
                </c:pt>
                <c:pt idx="19">
                  <c:v>x(20)</c:v>
                </c:pt>
                <c:pt idx="20">
                  <c:v>x(21)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54</c:v>
                </c:pt>
                <c:pt idx="1">
                  <c:v>74</c:v>
                </c:pt>
                <c:pt idx="2">
                  <c:v>62</c:v>
                </c:pt>
                <c:pt idx="3">
                  <c:v>67</c:v>
                </c:pt>
                <c:pt idx="4">
                  <c:v>80</c:v>
                </c:pt>
                <c:pt idx="5">
                  <c:v>76</c:v>
                </c:pt>
                <c:pt idx="6">
                  <c:v>59</c:v>
                </c:pt>
                <c:pt idx="7">
                  <c:v>78</c:v>
                </c:pt>
                <c:pt idx="8">
                  <c:v>77</c:v>
                </c:pt>
                <c:pt idx="9">
                  <c:v>74</c:v>
                </c:pt>
                <c:pt idx="10">
                  <c:v>76</c:v>
                </c:pt>
                <c:pt idx="11">
                  <c:v>81</c:v>
                </c:pt>
                <c:pt idx="12">
                  <c:v>67</c:v>
                </c:pt>
                <c:pt idx="13">
                  <c:v>72</c:v>
                </c:pt>
                <c:pt idx="14">
                  <c:v>77</c:v>
                </c:pt>
                <c:pt idx="15">
                  <c:v>77</c:v>
                </c:pt>
                <c:pt idx="16">
                  <c:v>81</c:v>
                </c:pt>
                <c:pt idx="17">
                  <c:v>67</c:v>
                </c:pt>
                <c:pt idx="18">
                  <c:v>74</c:v>
                </c:pt>
                <c:pt idx="19">
                  <c:v>68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0464768"/>
        <c:axId val="344772992"/>
      </c:lineChart>
      <c:catAx>
        <c:axId val="3004647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44772992"/>
        <c:crosses val="autoZero"/>
        <c:auto val="1"/>
        <c:lblAlgn val="ctr"/>
        <c:lblOffset val="100"/>
        <c:noMultiLvlLbl val="0"/>
      </c:catAx>
      <c:valAx>
        <c:axId val="34477299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300464768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100">
          <a:latin typeface="Barlow Light" charset="0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7516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6407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3823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40735"/>
            <a:ext cx="8679898" cy="77098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41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8698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4017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5584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" name="Picture 35" descr="kn_both_pos_anke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889" y="267494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  <p:sldLayoutId id="2147483661" r:id="rId5"/>
    <p:sldLayoutId id="2147483662" r:id="rId6"/>
    <p:sldLayoutId id="2147483663" r:id="rId7"/>
    <p:sldLayoutId id="2147483664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7" Type="http://schemas.openxmlformats.org/officeDocument/2006/relationships/chart" Target="../charts/chart2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625624" y="1779662"/>
            <a:ext cx="5322640" cy="17281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DEMAND</a:t>
            </a:r>
            <a:br>
              <a:rPr lang="et-EE" dirty="0" smtClean="0"/>
            </a:br>
            <a:r>
              <a:rPr lang="et-EE" dirty="0" smtClean="0"/>
              <a:t>FORECASTING</a:t>
            </a:r>
            <a:br>
              <a:rPr lang="et-EE" dirty="0" smtClean="0"/>
            </a:br>
            <a:endParaRPr dirty="0"/>
          </a:p>
        </p:txBody>
      </p:sp>
      <p:pic>
        <p:nvPicPr>
          <p:cNvPr id="339" name="Picture 35" descr="kn_both_pos_an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889" y="267494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750"/>
            <a:ext cx="9144000" cy="25700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411510"/>
            <a:ext cx="5640900" cy="5979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Forecast terms</a:t>
            </a:r>
            <a:endParaRPr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827584" y="1511066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Level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2843808" y="1511066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Horizon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4994821" y="1511066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Interval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6948264" y="1505157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Form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4994821" y="2931790"/>
            <a:ext cx="142948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 flipV="1">
            <a:off x="6948264" y="2211712"/>
            <a:ext cx="6155" cy="688933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7092280" y="2725484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Measure unit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6949332" y="2885500"/>
            <a:ext cx="142948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V="1">
            <a:off x="817960" y="2211712"/>
            <a:ext cx="21530" cy="2520278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817960" y="2900645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817960" y="3435846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817960" y="4068290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006637" y="3867894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>
                <a:solidFill>
                  <a:schemeClr val="tx1"/>
                </a:solidFill>
                <a:latin typeface="Raleway SemiBold" charset="0"/>
              </a:rPr>
              <a:t>Brand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015815" y="3260685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Category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033377" y="2725484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Company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970360" y="4220690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817960" y="4733207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031517" y="4453676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SKU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V="1">
            <a:off x="2855714" y="2196084"/>
            <a:ext cx="0" cy="1695828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2834772" y="3939902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3059832" y="3572618"/>
            <a:ext cx="1296144" cy="583308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Production Lead Time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2855714" y="2890928"/>
            <a:ext cx="142948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3029247" y="2715766"/>
            <a:ext cx="1296144" cy="470641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Capacity Adding Time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V="1">
            <a:off x="5004048" y="2205801"/>
            <a:ext cx="11906" cy="1872207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5004655" y="4083918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5220072" y="3880086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Monthly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5015954" y="3438116"/>
            <a:ext cx="142948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5189487" y="3262955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Weekly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4994821" y="2910363"/>
            <a:ext cx="142948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5168354" y="2735202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Daily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50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750"/>
            <a:ext cx="9144000" cy="25700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411510"/>
            <a:ext cx="5640900" cy="5979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Forecast terms</a:t>
            </a:r>
            <a:endParaRPr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827584" y="1511066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Level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2843808" y="1511066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Horizon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4994821" y="1511066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Interval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6948264" y="1505157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Form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V="1">
            <a:off x="817960" y="2211712"/>
            <a:ext cx="21530" cy="2520278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V="1">
            <a:off x="2855714" y="2196084"/>
            <a:ext cx="0" cy="1695828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817960" y="2900645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817960" y="3435846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817960" y="4068290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006637" y="3867894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>
                <a:solidFill>
                  <a:schemeClr val="tx1"/>
                </a:solidFill>
                <a:latin typeface="Raleway SemiBold" charset="0"/>
              </a:rPr>
              <a:t>Brand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015815" y="3260685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Category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033377" y="2725484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Company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970360" y="4220690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817960" y="4733207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031517" y="4453676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SKU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2834772" y="3939902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3059832" y="3572618"/>
            <a:ext cx="1296144" cy="583308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Production Lead Time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2855714" y="2890928"/>
            <a:ext cx="142948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3029247" y="2715766"/>
            <a:ext cx="1296144" cy="470641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Capacity Adding Time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V="1">
            <a:off x="5004048" y="2205801"/>
            <a:ext cx="11906" cy="1872207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5004655" y="4083918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5220072" y="3880086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Monthly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5015954" y="3438116"/>
            <a:ext cx="142948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5189487" y="3262955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Weekly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4994821" y="2910363"/>
            <a:ext cx="142948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5168354" y="2735202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Daily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V="1">
            <a:off x="6926736" y="2196084"/>
            <a:ext cx="13144" cy="2257592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7092280" y="2725484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Kilos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6949332" y="2885500"/>
            <a:ext cx="142948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7069684" y="3228206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Liters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6926736" y="3388222"/>
            <a:ext cx="142948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7069684" y="3714149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Product Units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6926736" y="3874165"/>
            <a:ext cx="142948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7092280" y="4278515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Money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6949332" y="4438531"/>
            <a:ext cx="142948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348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411510"/>
            <a:ext cx="7643192" cy="5979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Forecast Level hierarchies</a:t>
            </a:r>
            <a:endParaRPr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57" name="Google Shape;9871;p64"/>
          <p:cNvGrpSpPr/>
          <p:nvPr/>
        </p:nvGrpSpPr>
        <p:grpSpPr>
          <a:xfrm>
            <a:off x="308834" y="1419622"/>
            <a:ext cx="2534974" cy="2512172"/>
            <a:chOff x="7189833" y="2022667"/>
            <a:chExt cx="1251159" cy="1192597"/>
          </a:xfrm>
        </p:grpSpPr>
        <p:sp>
          <p:nvSpPr>
            <p:cNvPr id="67" name="Google Shape;9872;p64"/>
            <p:cNvSpPr/>
            <p:nvPr/>
          </p:nvSpPr>
          <p:spPr>
            <a:xfrm>
              <a:off x="7474366" y="2461318"/>
              <a:ext cx="682343" cy="220186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873;p64"/>
            <p:cNvSpPr/>
            <p:nvPr/>
          </p:nvSpPr>
          <p:spPr>
            <a:xfrm>
              <a:off x="7602697" y="2022667"/>
              <a:ext cx="426517" cy="402424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874;p64"/>
            <p:cNvSpPr/>
            <p:nvPr/>
          </p:nvSpPr>
          <p:spPr>
            <a:xfrm>
              <a:off x="7189833" y="2972969"/>
              <a:ext cx="1251159" cy="242295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875;p64"/>
            <p:cNvSpPr/>
            <p:nvPr/>
          </p:nvSpPr>
          <p:spPr>
            <a:xfrm>
              <a:off x="7340931" y="2717730"/>
              <a:ext cx="950049" cy="219012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182820" y="1834065"/>
            <a:ext cx="857871" cy="350322"/>
          </a:xfrm>
          <a:prstGeom prst="rect">
            <a:avLst/>
          </a:prstGeom>
          <a:solidFill>
            <a:schemeClr val="bg1"/>
          </a:solidFill>
          <a:ln w="3175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Company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182820" y="3509547"/>
            <a:ext cx="796892" cy="350322"/>
          </a:xfrm>
          <a:prstGeom prst="rect">
            <a:avLst/>
          </a:prstGeom>
          <a:solidFill>
            <a:schemeClr val="bg1"/>
          </a:solidFill>
          <a:ln w="3175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SKU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182820" y="2947371"/>
            <a:ext cx="796892" cy="350322"/>
          </a:xfrm>
          <a:prstGeom prst="rect">
            <a:avLst/>
          </a:prstGeom>
          <a:solidFill>
            <a:schemeClr val="bg1"/>
          </a:solidFill>
          <a:ln w="3175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Brand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182820" y="2408483"/>
            <a:ext cx="796892" cy="350322"/>
          </a:xfrm>
          <a:prstGeom prst="rect">
            <a:avLst/>
          </a:prstGeom>
          <a:solidFill>
            <a:schemeClr val="bg1"/>
          </a:solidFill>
          <a:ln w="3175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Category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grpSp>
        <p:nvGrpSpPr>
          <p:cNvPr id="104" name="Google Shape;9871;p64"/>
          <p:cNvGrpSpPr/>
          <p:nvPr/>
        </p:nvGrpSpPr>
        <p:grpSpPr>
          <a:xfrm>
            <a:off x="3189154" y="1419622"/>
            <a:ext cx="2534974" cy="2512172"/>
            <a:chOff x="7189833" y="2022667"/>
            <a:chExt cx="1251159" cy="1192597"/>
          </a:xfrm>
        </p:grpSpPr>
        <p:sp>
          <p:nvSpPr>
            <p:cNvPr id="105" name="Google Shape;9872;p64"/>
            <p:cNvSpPr/>
            <p:nvPr/>
          </p:nvSpPr>
          <p:spPr>
            <a:xfrm>
              <a:off x="7474366" y="2461318"/>
              <a:ext cx="682343" cy="220186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873;p64"/>
            <p:cNvSpPr/>
            <p:nvPr/>
          </p:nvSpPr>
          <p:spPr>
            <a:xfrm>
              <a:off x="7602697" y="2022667"/>
              <a:ext cx="426517" cy="402424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874;p64"/>
            <p:cNvSpPr/>
            <p:nvPr/>
          </p:nvSpPr>
          <p:spPr>
            <a:xfrm>
              <a:off x="7189833" y="2972969"/>
              <a:ext cx="1251159" cy="242295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9875;p64"/>
            <p:cNvSpPr/>
            <p:nvPr/>
          </p:nvSpPr>
          <p:spPr>
            <a:xfrm>
              <a:off x="7340931" y="2717730"/>
              <a:ext cx="950049" cy="219012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4063140" y="1834065"/>
            <a:ext cx="857871" cy="350322"/>
          </a:xfrm>
          <a:prstGeom prst="rect">
            <a:avLst/>
          </a:prstGeom>
          <a:solidFill>
            <a:schemeClr val="bg1"/>
          </a:solidFill>
          <a:ln w="3175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Company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4025659" y="3509547"/>
            <a:ext cx="895352" cy="350322"/>
          </a:xfrm>
          <a:prstGeom prst="rect">
            <a:avLst/>
          </a:prstGeom>
          <a:solidFill>
            <a:schemeClr val="bg1"/>
          </a:solidFill>
          <a:ln w="3175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Deliver-To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4063139" y="2947371"/>
            <a:ext cx="857871" cy="350322"/>
          </a:xfrm>
          <a:prstGeom prst="rect">
            <a:avLst/>
          </a:prstGeom>
          <a:solidFill>
            <a:schemeClr val="bg1"/>
          </a:solidFill>
          <a:ln w="3175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Customer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4063140" y="2408483"/>
            <a:ext cx="796892" cy="350322"/>
          </a:xfrm>
          <a:prstGeom prst="rect">
            <a:avLst/>
          </a:prstGeom>
          <a:solidFill>
            <a:schemeClr val="bg1"/>
          </a:solidFill>
          <a:ln w="3175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Segment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grpSp>
        <p:nvGrpSpPr>
          <p:cNvPr id="113" name="Google Shape;9871;p64"/>
          <p:cNvGrpSpPr/>
          <p:nvPr/>
        </p:nvGrpSpPr>
        <p:grpSpPr>
          <a:xfrm>
            <a:off x="6069474" y="1419622"/>
            <a:ext cx="2534974" cy="2512172"/>
            <a:chOff x="7189833" y="2022667"/>
            <a:chExt cx="1251159" cy="1192597"/>
          </a:xfrm>
        </p:grpSpPr>
        <p:sp>
          <p:nvSpPr>
            <p:cNvPr id="114" name="Google Shape;9872;p64"/>
            <p:cNvSpPr/>
            <p:nvPr/>
          </p:nvSpPr>
          <p:spPr>
            <a:xfrm>
              <a:off x="7474366" y="2461318"/>
              <a:ext cx="682343" cy="220186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873;p64"/>
            <p:cNvSpPr/>
            <p:nvPr/>
          </p:nvSpPr>
          <p:spPr>
            <a:xfrm>
              <a:off x="7602697" y="2022667"/>
              <a:ext cx="426517" cy="402424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874;p64"/>
            <p:cNvSpPr/>
            <p:nvPr/>
          </p:nvSpPr>
          <p:spPr>
            <a:xfrm>
              <a:off x="7189833" y="2972969"/>
              <a:ext cx="1251159" cy="242295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875;p64"/>
            <p:cNvSpPr/>
            <p:nvPr/>
          </p:nvSpPr>
          <p:spPr>
            <a:xfrm>
              <a:off x="7340931" y="2717730"/>
              <a:ext cx="950049" cy="219012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6943460" y="1834065"/>
            <a:ext cx="857871" cy="350322"/>
          </a:xfrm>
          <a:prstGeom prst="rect">
            <a:avLst/>
          </a:prstGeom>
          <a:solidFill>
            <a:schemeClr val="bg1"/>
          </a:solidFill>
          <a:ln w="3175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Company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6943460" y="3509547"/>
            <a:ext cx="796892" cy="350322"/>
          </a:xfrm>
          <a:prstGeom prst="rect">
            <a:avLst/>
          </a:prstGeom>
          <a:solidFill>
            <a:schemeClr val="bg1"/>
          </a:solidFill>
          <a:ln w="3175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City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6943460" y="2947371"/>
            <a:ext cx="796892" cy="350322"/>
          </a:xfrm>
          <a:prstGeom prst="rect">
            <a:avLst/>
          </a:prstGeom>
          <a:solidFill>
            <a:schemeClr val="bg1"/>
          </a:solidFill>
          <a:ln w="3175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Country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6943460" y="2408483"/>
            <a:ext cx="796892" cy="350322"/>
          </a:xfrm>
          <a:prstGeom prst="rect">
            <a:avLst/>
          </a:prstGeom>
          <a:solidFill>
            <a:schemeClr val="bg1"/>
          </a:solidFill>
          <a:ln w="3175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Region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352325" y="4083918"/>
            <a:ext cx="2518859" cy="350322"/>
          </a:xfrm>
          <a:prstGeom prst="rect">
            <a:avLst/>
          </a:prstGeom>
          <a:solidFill>
            <a:schemeClr val="bg1"/>
          </a:solidFill>
          <a:ln w="3175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600" b="1" dirty="0" smtClean="0">
                <a:solidFill>
                  <a:schemeClr val="tx1"/>
                </a:solidFill>
                <a:latin typeface="Raleway SemiBold" charset="0"/>
              </a:rPr>
              <a:t>Product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3189154" y="4061157"/>
            <a:ext cx="2518859" cy="350322"/>
          </a:xfrm>
          <a:prstGeom prst="rect">
            <a:avLst/>
          </a:prstGeom>
          <a:solidFill>
            <a:schemeClr val="bg1"/>
          </a:solidFill>
          <a:ln w="3175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600" b="1" dirty="0" smtClean="0">
                <a:solidFill>
                  <a:schemeClr val="tx1"/>
                </a:solidFill>
                <a:latin typeface="Raleway SemiBold" charset="0"/>
              </a:rPr>
              <a:t>Customer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6069474" y="4038396"/>
            <a:ext cx="2518859" cy="350322"/>
          </a:xfrm>
          <a:prstGeom prst="rect">
            <a:avLst/>
          </a:prstGeom>
          <a:solidFill>
            <a:schemeClr val="bg1"/>
          </a:solidFill>
          <a:ln w="3175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600" b="1" dirty="0" smtClean="0">
                <a:solidFill>
                  <a:schemeClr val="tx1"/>
                </a:solidFill>
                <a:latin typeface="Raleway SemiBold" charset="0"/>
              </a:rPr>
              <a:t>Location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793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179512" y="173552"/>
            <a:ext cx="8507288" cy="5979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000" dirty="0" smtClean="0"/>
              <a:t>Forecasting and Collaboration</a:t>
            </a:r>
            <a:br>
              <a:rPr lang="et-EE" sz="4000" dirty="0" smtClean="0"/>
            </a:br>
            <a:r>
              <a:rPr lang="et-EE" sz="4000" dirty="0"/>
              <a:t/>
            </a:r>
            <a:br>
              <a:rPr lang="et-EE" sz="4000" dirty="0"/>
            </a:br>
            <a:r>
              <a:rPr lang="et-EE" sz="4000" dirty="0" smtClean="0"/>
              <a:t/>
            </a:r>
            <a:br>
              <a:rPr lang="et-EE" sz="4000" dirty="0" smtClean="0"/>
            </a:br>
            <a:endParaRPr sz="4000" dirty="0"/>
          </a:p>
        </p:txBody>
      </p:sp>
      <p:graphicFrame>
        <p:nvGraphicFramePr>
          <p:cNvPr id="1045" name="Google Shape;1045;p24"/>
          <p:cNvGraphicFramePr/>
          <p:nvPr>
            <p:extLst>
              <p:ext uri="{D42A27DB-BD31-4B8C-83A1-F6EECF244321}">
                <p14:modId xmlns:p14="http://schemas.microsoft.com/office/powerpoint/2010/main" val="548560005"/>
              </p:ext>
            </p:extLst>
          </p:nvPr>
        </p:nvGraphicFramePr>
        <p:xfrm>
          <a:off x="251520" y="823020"/>
          <a:ext cx="8640959" cy="4306218"/>
        </p:xfrm>
        <a:graphic>
          <a:graphicData uri="http://schemas.openxmlformats.org/drawingml/2006/table">
            <a:tbl>
              <a:tblPr>
                <a:noFill/>
                <a:tableStyleId>{CA79B213-A7B1-4D54-87E7-7F15D3F6DC19}</a:tableStyleId>
              </a:tblPr>
              <a:tblGrid>
                <a:gridCol w="769057"/>
                <a:gridCol w="1103150"/>
                <a:gridCol w="1080121"/>
                <a:gridCol w="1296144"/>
                <a:gridCol w="1296143"/>
                <a:gridCol w="1437932"/>
                <a:gridCol w="1658412"/>
              </a:tblGrid>
              <a:tr h="288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t-EE" sz="1100" b="0" dirty="0" smtClean="0">
                          <a:solidFill>
                            <a:schemeClr val="accent1"/>
                          </a:solidFill>
                          <a:latin typeface="Raleway SemiBold" charset="0"/>
                          <a:ea typeface="Barlow"/>
                          <a:cs typeface="Barlow"/>
                          <a:sym typeface="Barlow"/>
                        </a:rPr>
                        <a:t>Marketing</a:t>
                      </a:r>
                      <a:endParaRPr sz="1100" b="0" dirty="0">
                        <a:solidFill>
                          <a:schemeClr val="accent1"/>
                        </a:solidFill>
                        <a:latin typeface="Raleway SemiBold" charset="0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t-EE" sz="1100" b="0" dirty="0" smtClean="0">
                          <a:solidFill>
                            <a:schemeClr val="accent1"/>
                          </a:solidFill>
                          <a:latin typeface="Raleway SemiBold" charset="0"/>
                          <a:ea typeface="Barlow"/>
                          <a:cs typeface="Barlow"/>
                          <a:sym typeface="Barlow"/>
                        </a:rPr>
                        <a:t>Sales</a:t>
                      </a:r>
                      <a:endParaRPr sz="1100" b="0" dirty="0">
                        <a:solidFill>
                          <a:schemeClr val="accent1"/>
                        </a:solidFill>
                        <a:latin typeface="Raleway SemiBold" charset="0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t-EE" sz="1100" b="0" dirty="0" smtClean="0">
                          <a:solidFill>
                            <a:schemeClr val="accent1"/>
                          </a:solidFill>
                          <a:latin typeface="Raleway SemiBold" charset="0"/>
                          <a:ea typeface="Barlow"/>
                          <a:cs typeface="Barlow"/>
                          <a:sym typeface="Barlow"/>
                        </a:rPr>
                        <a:t>Finance</a:t>
                      </a:r>
                      <a:endParaRPr sz="1100" b="0" dirty="0">
                        <a:solidFill>
                          <a:schemeClr val="accent1"/>
                        </a:solidFill>
                        <a:latin typeface="Raleway SemiBold" charset="0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t-EE" sz="1100" b="0" dirty="0" smtClean="0">
                          <a:solidFill>
                            <a:schemeClr val="accent1"/>
                          </a:solidFill>
                          <a:latin typeface="Raleway SemiBold" charset="0"/>
                          <a:ea typeface="Barlow"/>
                          <a:cs typeface="Barlow"/>
                          <a:sym typeface="Barlow"/>
                        </a:rPr>
                        <a:t>Sourcing</a:t>
                      </a:r>
                      <a:endParaRPr sz="1100" b="0" dirty="0">
                        <a:solidFill>
                          <a:schemeClr val="accent1"/>
                        </a:solidFill>
                        <a:latin typeface="Raleway SemiBold" charset="0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t-EE" sz="1100" b="0" dirty="0" smtClean="0">
                          <a:solidFill>
                            <a:schemeClr val="accent1"/>
                          </a:solidFill>
                          <a:latin typeface="Raleway SemiBold" charset="0"/>
                          <a:ea typeface="Barlow"/>
                          <a:cs typeface="Barlow"/>
                          <a:sym typeface="Barlow"/>
                        </a:rPr>
                        <a:t>Logistics</a:t>
                      </a:r>
                      <a:endParaRPr sz="1100" b="0" dirty="0">
                        <a:solidFill>
                          <a:schemeClr val="accent1"/>
                        </a:solidFill>
                        <a:latin typeface="Raleway SemiBold" charset="0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t-EE" sz="1100" dirty="0" smtClean="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Operations</a:t>
                      </a:r>
                      <a:endParaRPr sz="1100" dirty="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76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t-EE" sz="1200" dirty="0" smtClean="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Needs</a:t>
                      </a:r>
                      <a:endParaRPr sz="1200" dirty="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t-EE" sz="1200" b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Impact</a:t>
                      </a: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of demand generating activities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sz="1200" b="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200" b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Allocation of</a:t>
                      </a: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sales resources</a:t>
                      </a:r>
                      <a:b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</a:b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on markets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200" b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</a:t>
                      </a: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for capital allocation and financing needs.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200" b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</a:t>
                      </a: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for supply of raw materials, components and products.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200" b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</a:t>
                      </a: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allocation and reservation of transport services and warehouses.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200" b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Schedule </a:t>
                      </a: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processes and plan activities to meet target demand efficiently in the expected time. </a:t>
                      </a:r>
                      <a:endParaRPr lang="et-EE" b="0" baseline="0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642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t-EE" sz="1100" dirty="0" smtClean="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Level</a:t>
                      </a:r>
                      <a:endParaRPr sz="1100" dirty="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Brand, Product</a:t>
                      </a:r>
                      <a:endParaRPr lang="et-EE" sz="1200" b="0" baseline="0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Brand, Product,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Location,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Customer</a:t>
                      </a:r>
                      <a:endParaRPr lang="et-EE" b="0" baseline="0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Product,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SKU</a:t>
                      </a:r>
                      <a:endParaRPr lang="et-EE" sz="1200" b="0" baseline="0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Product,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SKU</a:t>
                      </a:r>
                      <a:endParaRPr lang="et-EE" b="0" baseline="0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Product,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SKU,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Location</a:t>
                      </a:r>
                      <a:endParaRPr lang="et-EE" b="0" baseline="0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SKU</a:t>
                      </a:r>
                      <a:endParaRPr lang="en-US" sz="1200" b="1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132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t-EE" sz="1100" dirty="0" smtClean="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Horizon</a:t>
                      </a:r>
                      <a:endParaRPr sz="1100" dirty="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 to 2 Quarters</a:t>
                      </a:r>
                      <a:endParaRPr lang="et-EE" sz="1200" b="0" baseline="0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 Quarter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to 1 Year</a:t>
                      </a:r>
                      <a:endParaRPr lang="et-EE" b="0" baseline="0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 Month to 1 Year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t-EE" b="0" baseline="0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Lead time to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 years</a:t>
                      </a:r>
                      <a:endParaRPr lang="et-EE" b="0" baseline="0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Lead time to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 years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t-EE" sz="1200" b="0" baseline="0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Lead time to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 years</a:t>
                      </a:r>
                      <a:endParaRPr lang="en-US" sz="1200" b="1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48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t-EE" sz="1100" dirty="0" smtClean="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Intervals</a:t>
                      </a:r>
                      <a:endParaRPr sz="1100" dirty="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Quarterly</a:t>
                      </a:r>
                      <a:endParaRPr lang="et-EE" b="0" baseline="0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Quarterly to Annualy</a:t>
                      </a:r>
                      <a:endParaRPr lang="et-EE" sz="1200" b="0" baseline="0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Monthly</a:t>
                      </a:r>
                      <a:endParaRPr lang="et-EE" sz="1200" b="0" baseline="0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Monthly</a:t>
                      </a:r>
                      <a:endParaRPr lang="et-EE" sz="1200" b="0" baseline="0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Monthly</a:t>
                      </a:r>
                      <a:endParaRPr lang="et-EE" sz="1200" b="0" baseline="0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Monthly</a:t>
                      </a:r>
                      <a:endParaRPr lang="en-US" sz="1200" b="1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412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t-EE" sz="1100" dirty="0" smtClean="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Form</a:t>
                      </a:r>
                      <a:endParaRPr sz="1100" dirty="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Units/Money</a:t>
                      </a:r>
                      <a:endParaRPr lang="et-EE" sz="1200" b="0" baseline="0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Units/Money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t-EE" sz="1200" b="0" baseline="0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Units</a:t>
                      </a:r>
                      <a:endParaRPr lang="et-EE" sz="1200" b="0" baseline="0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Units</a:t>
                      </a:r>
                      <a:endParaRPr lang="et-EE" sz="1200" b="0" baseline="0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Units</a:t>
                      </a:r>
                      <a:endParaRPr lang="et-EE" sz="1200" b="0" baseline="0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200" b="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Units</a:t>
                      </a:r>
                      <a:endParaRPr lang="en-US" sz="1200" b="1" dirty="0" smtClean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7111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-180528" y="1635646"/>
            <a:ext cx="7704856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Forecast methods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267498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785934"/>
            <a:ext cx="3059832" cy="13575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5935"/>
            <a:ext cx="5940152" cy="13575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Google Shape;997;p20"/>
          <p:cNvSpPr txBox="1">
            <a:spLocks/>
          </p:cNvSpPr>
          <p:nvPr/>
        </p:nvSpPr>
        <p:spPr>
          <a:xfrm>
            <a:off x="467544" y="267494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t-EE" sz="4400" dirty="0" smtClean="0"/>
              <a:t>Demand Forecast Methods</a:t>
            </a:r>
            <a:endParaRPr lang="et-EE" sz="4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830809" y="2305068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Time series 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Analysis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>
            <a:off x="683568" y="3435846"/>
            <a:ext cx="0" cy="670651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>
            <a:off x="8248600" y="3404700"/>
            <a:ext cx="3780" cy="664177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683568" y="3412363"/>
            <a:ext cx="4608512" cy="23483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3286913" y="1275660"/>
            <a:ext cx="3114346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Quantitavive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V="1">
            <a:off x="4860032" y="1976304"/>
            <a:ext cx="0" cy="679087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251520" y="4158083"/>
            <a:ext cx="1008112" cy="580378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Horizontal</a:t>
            </a:r>
            <a:b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endParaRPr lang="ko-KR" altLang="en-US" sz="12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385646" y="4158083"/>
            <a:ext cx="1008112" cy="580378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Seasonal</a:t>
            </a:r>
            <a:b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endParaRPr lang="ko-KR" altLang="en-US" sz="12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2519772" y="4158083"/>
            <a:ext cx="1008112" cy="580378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Trend</a:t>
            </a:r>
            <a:b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endParaRPr lang="ko-KR" altLang="en-US" sz="12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3653898" y="4158083"/>
            <a:ext cx="1008112" cy="580378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Promotion</a:t>
            </a:r>
            <a:b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endParaRPr lang="ko-KR" altLang="en-US" sz="12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4788024" y="4158083"/>
            <a:ext cx="1008112" cy="580378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Multi SKU</a:t>
            </a:r>
            <a:b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endParaRPr lang="ko-KR" altLang="en-US" sz="12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>
            <a:off x="1889702" y="3435846"/>
            <a:ext cx="0" cy="670651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>
            <a:off x="2987824" y="3435846"/>
            <a:ext cx="0" cy="670651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>
            <a:off x="4139952" y="3435846"/>
            <a:ext cx="0" cy="670651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>
            <a:off x="5292080" y="3412363"/>
            <a:ext cx="0" cy="670651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  <a:stCxn id="36" idx="1"/>
            <a:endCxn id="56" idx="3"/>
          </p:cNvCxnSpPr>
          <p:nvPr/>
        </p:nvCxnSpPr>
        <p:spPr>
          <a:xfrm flipH="1">
            <a:off x="3126953" y="2653476"/>
            <a:ext cx="3789293" cy="1914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6916246" y="2303154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Regression</a:t>
            </a:r>
          </a:p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Analysis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2478881" y="3005712"/>
            <a:ext cx="0" cy="406651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6430476" y="4125166"/>
            <a:ext cx="1008112" cy="580378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Linear</a:t>
            </a:r>
            <a:endParaRPr lang="ko-KR" altLang="en-US" sz="12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7790988" y="4112672"/>
            <a:ext cx="1008112" cy="580378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Multiple</a:t>
            </a:r>
            <a:endParaRPr lang="ko-KR" altLang="en-US" sz="12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6876256" y="3417223"/>
            <a:ext cx="1376124" cy="6881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>
            <a:off x="6876256" y="3435846"/>
            <a:ext cx="3780" cy="664177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7564318" y="3003798"/>
            <a:ext cx="0" cy="400902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108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8" y="3785933"/>
            <a:ext cx="9144000" cy="13575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Google Shape;997;p20"/>
          <p:cNvSpPr txBox="1">
            <a:spLocks/>
          </p:cNvSpPr>
          <p:nvPr/>
        </p:nvSpPr>
        <p:spPr>
          <a:xfrm>
            <a:off x="467544" y="267494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t-EE" sz="4400" dirty="0" smtClean="0"/>
              <a:t>Demand Forecast Methods</a:t>
            </a:r>
            <a:endParaRPr lang="et-EE" sz="4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547664" y="4031346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Market</a:t>
            </a:r>
          </a:p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Survey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>
            <a:off x="2195736" y="2933022"/>
            <a:ext cx="0" cy="814667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3142928" y="4031346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Experts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consensus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>
            <a:off x="3812069" y="2933022"/>
            <a:ext cx="0" cy="814667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4822651" y="4028856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Delphi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>
            <a:off x="5448963" y="2930532"/>
            <a:ext cx="0" cy="814667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6406827" y="4023876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Sales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Force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>
            <a:off x="6941824" y="2925552"/>
            <a:ext cx="0" cy="814667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2195737" y="2933023"/>
            <a:ext cx="4746087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2445008" y="1491630"/>
            <a:ext cx="4359239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Qualitavive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  <a:endCxn id="86" idx="2"/>
          </p:cNvCxnSpPr>
          <p:nvPr/>
        </p:nvCxnSpPr>
        <p:spPr>
          <a:xfrm flipV="1">
            <a:off x="4624628" y="2192274"/>
            <a:ext cx="0" cy="740749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02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495"/>
            <a:ext cx="9144000" cy="493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44252" y="123478"/>
            <a:ext cx="8655496" cy="7505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Time Series Analysis</a:t>
            </a: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17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8" name="Google Shape;1014;p22"/>
          <p:cNvSpPr txBox="1">
            <a:spLocks/>
          </p:cNvSpPr>
          <p:nvPr/>
        </p:nvSpPr>
        <p:spPr>
          <a:xfrm>
            <a:off x="1403648" y="3723878"/>
            <a:ext cx="6048672" cy="11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What happened in the past follows patterns what most likely will </a:t>
            </a: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apply in similar way 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in the future.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01421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997;p20"/>
          <p:cNvSpPr txBox="1">
            <a:spLocks/>
          </p:cNvSpPr>
          <p:nvPr/>
        </p:nvSpPr>
        <p:spPr>
          <a:xfrm>
            <a:off x="467544" y="267494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4400" dirty="0" smtClean="0"/>
              <a:t>Demand Graph</a:t>
            </a:r>
            <a:endParaRPr lang="et-EE" sz="4400" dirty="0"/>
          </a:p>
        </p:txBody>
      </p:sp>
      <p:sp>
        <p:nvSpPr>
          <p:cNvPr id="2" name="AutoShape 2" descr="Up To 75% Off on Men's Square Toe Dress Loafers | Groupon Goo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76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997;p20"/>
          <p:cNvSpPr txBox="1">
            <a:spLocks/>
          </p:cNvSpPr>
          <p:nvPr/>
        </p:nvSpPr>
        <p:spPr>
          <a:xfrm>
            <a:off x="467544" y="267494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4400" dirty="0" smtClean="0"/>
              <a:t>Demand Graph</a:t>
            </a:r>
            <a:endParaRPr lang="et-EE" sz="4400" dirty="0"/>
          </a:p>
        </p:txBody>
      </p:sp>
      <p:sp>
        <p:nvSpPr>
          <p:cNvPr id="2" name="AutoShape 2" descr="Up To 75% Off on Men's Square Toe Dress Loafers | Groupon Goo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5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9542996"/>
              </p:ext>
            </p:extLst>
          </p:nvPr>
        </p:nvGraphicFramePr>
        <p:xfrm>
          <a:off x="460375" y="1275606"/>
          <a:ext cx="7560840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>
            <a:off x="899592" y="3939902"/>
            <a:ext cx="7026720" cy="0"/>
          </a:xfrm>
          <a:prstGeom prst="straightConnector1">
            <a:avLst/>
          </a:prstGeom>
          <a:ln w="34925" cmpd="sng">
            <a:solidFill>
              <a:srgbClr val="0E414A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000;p20"/>
          <p:cNvSpPr txBox="1">
            <a:spLocks noGrp="1"/>
          </p:cNvSpPr>
          <p:nvPr>
            <p:ph type="body" idx="4294967295"/>
          </p:nvPr>
        </p:nvSpPr>
        <p:spPr>
          <a:xfrm>
            <a:off x="755576" y="3507854"/>
            <a:ext cx="7848872" cy="360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spcBef>
                <a:spcPts val="600"/>
              </a:spcBef>
              <a:buNone/>
            </a:pPr>
            <a:r>
              <a:rPr lang="et-EE" dirty="0" smtClean="0">
                <a:solidFill>
                  <a:schemeClr val="accent1"/>
                </a:solidFill>
                <a:latin typeface="Raleway SemiBold" charset="0"/>
                <a:ea typeface="Barlow"/>
                <a:cs typeface="Barlow"/>
                <a:sym typeface="Barlow"/>
              </a:rPr>
              <a:t>Time Series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1662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1995686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Introduction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997;p20"/>
          <p:cNvSpPr txBox="1">
            <a:spLocks/>
          </p:cNvSpPr>
          <p:nvPr/>
        </p:nvSpPr>
        <p:spPr>
          <a:xfrm>
            <a:off x="467544" y="267494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4400" dirty="0" smtClean="0"/>
              <a:t>Demand Graph</a:t>
            </a:r>
            <a:endParaRPr lang="et-EE" sz="4400" dirty="0"/>
          </a:p>
        </p:txBody>
      </p:sp>
      <p:sp>
        <p:nvSpPr>
          <p:cNvPr id="2" name="AutoShape 2" descr="Up To 75% Off on Men's Square Toe Dress Loafers | Groupon Goo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5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6627126"/>
              </p:ext>
            </p:extLst>
          </p:nvPr>
        </p:nvGraphicFramePr>
        <p:xfrm>
          <a:off x="460375" y="1275606"/>
          <a:ext cx="7560840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>
            <a:off x="899592" y="3939902"/>
            <a:ext cx="7026720" cy="0"/>
          </a:xfrm>
          <a:prstGeom prst="straightConnector1">
            <a:avLst/>
          </a:prstGeom>
          <a:ln w="34925" cmpd="sng">
            <a:solidFill>
              <a:srgbClr val="0E414A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000;p20"/>
          <p:cNvSpPr txBox="1">
            <a:spLocks noGrp="1"/>
          </p:cNvSpPr>
          <p:nvPr>
            <p:ph type="body" idx="4294967295"/>
          </p:nvPr>
        </p:nvSpPr>
        <p:spPr>
          <a:xfrm>
            <a:off x="755576" y="3507854"/>
            <a:ext cx="7776864" cy="360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spcBef>
                <a:spcPts val="600"/>
              </a:spcBef>
              <a:buNone/>
            </a:pPr>
            <a:r>
              <a:rPr lang="et-EE" dirty="0" smtClean="0">
                <a:solidFill>
                  <a:schemeClr val="accent1"/>
                </a:solidFill>
                <a:latin typeface="Raleway SemiBold" charset="0"/>
                <a:ea typeface="Barlow"/>
                <a:cs typeface="Barlow"/>
                <a:sym typeface="Barlow"/>
              </a:rPr>
              <a:t>Time Series </a:t>
            </a:r>
            <a:r>
              <a:rPr lang="et-EE" dirty="0" smtClean="0">
                <a:latin typeface="Barlow"/>
                <a:ea typeface="Barlow"/>
                <a:cs typeface="Barlow"/>
                <a:sym typeface="Barlow"/>
              </a:rPr>
              <a:t>points in time at </a:t>
            </a:r>
            <a:r>
              <a:rPr lang="et-EE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fixed intervals (e.x. </a:t>
            </a:r>
            <a:r>
              <a:rPr lang="et-EE" dirty="0">
                <a:latin typeface="Barlow"/>
                <a:ea typeface="Barlow"/>
                <a:cs typeface="Barlow"/>
                <a:sym typeface="Barlow"/>
              </a:rPr>
              <a:t>e</a:t>
            </a:r>
            <a:r>
              <a:rPr lang="et-EE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very end of month)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128560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997;p20"/>
          <p:cNvSpPr txBox="1">
            <a:spLocks/>
          </p:cNvSpPr>
          <p:nvPr/>
        </p:nvSpPr>
        <p:spPr>
          <a:xfrm>
            <a:off x="467544" y="267494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4400" dirty="0" smtClean="0"/>
              <a:t>Demand Graph</a:t>
            </a:r>
            <a:endParaRPr lang="et-EE" sz="4400" dirty="0"/>
          </a:p>
        </p:txBody>
      </p:sp>
      <p:sp>
        <p:nvSpPr>
          <p:cNvPr id="2" name="AutoShape 2" descr="Up To 75% Off on Men's Square Toe Dress Loafers | Groupon Goo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5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1358306"/>
              </p:ext>
            </p:extLst>
          </p:nvPr>
        </p:nvGraphicFramePr>
        <p:xfrm>
          <a:off x="460375" y="1275606"/>
          <a:ext cx="7560840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7343369"/>
              </p:ext>
            </p:extLst>
          </p:nvPr>
        </p:nvGraphicFramePr>
        <p:xfrm>
          <a:off x="612775" y="1428006"/>
          <a:ext cx="7560840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V="1">
            <a:off x="1187624" y="1075320"/>
            <a:ext cx="0" cy="2952328"/>
          </a:xfrm>
          <a:prstGeom prst="straightConnector1">
            <a:avLst/>
          </a:prstGeom>
          <a:ln w="34925" cmpd="sng">
            <a:solidFill>
              <a:srgbClr val="0E414A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000;p20"/>
          <p:cNvSpPr txBox="1">
            <a:spLocks noGrp="1"/>
          </p:cNvSpPr>
          <p:nvPr>
            <p:ph type="body" idx="4294967295"/>
          </p:nvPr>
        </p:nvSpPr>
        <p:spPr>
          <a:xfrm rot="16200000">
            <a:off x="-476460" y="2291619"/>
            <a:ext cx="3472121" cy="2879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spcBef>
                <a:spcPts val="600"/>
              </a:spcBef>
              <a:buNone/>
            </a:pPr>
            <a:r>
              <a:rPr lang="et-EE" dirty="0" smtClean="0">
                <a:solidFill>
                  <a:schemeClr val="accent1"/>
                </a:solidFill>
                <a:latin typeface="Raleway SemiBold" charset="0"/>
                <a:ea typeface="Barlow"/>
                <a:cs typeface="Barlow"/>
                <a:sym typeface="Barlow"/>
              </a:rPr>
              <a:t>Demand </a:t>
            </a:r>
            <a:r>
              <a:rPr lang="et-EE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quantity of products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5053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997;p20"/>
          <p:cNvSpPr txBox="1">
            <a:spLocks/>
          </p:cNvSpPr>
          <p:nvPr/>
        </p:nvSpPr>
        <p:spPr>
          <a:xfrm>
            <a:off x="467544" y="267494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4400" dirty="0" smtClean="0"/>
              <a:t>Demand Graph</a:t>
            </a:r>
            <a:endParaRPr lang="et-EE" sz="4400" dirty="0"/>
          </a:p>
        </p:txBody>
      </p:sp>
      <p:sp>
        <p:nvSpPr>
          <p:cNvPr id="2" name="AutoShape 2" descr="Up To 75% Off on Men's Square Toe Dress Loafers | Groupon Goo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344277"/>
              </p:ext>
            </p:extLst>
          </p:nvPr>
        </p:nvGraphicFramePr>
        <p:xfrm>
          <a:off x="612775" y="1428006"/>
          <a:ext cx="7560840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79426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997;p20"/>
          <p:cNvSpPr txBox="1">
            <a:spLocks/>
          </p:cNvSpPr>
          <p:nvPr/>
        </p:nvSpPr>
        <p:spPr>
          <a:xfrm>
            <a:off x="467544" y="267494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4400" dirty="0" smtClean="0"/>
              <a:t>Demand Graph</a:t>
            </a:r>
            <a:endParaRPr lang="et-EE" sz="4400" dirty="0"/>
          </a:p>
        </p:txBody>
      </p:sp>
      <p:sp>
        <p:nvSpPr>
          <p:cNvPr id="2" name="AutoShape 2" descr="Up To 75% Off on Men's Square Toe Dress Loafers | Groupon Goo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7205659"/>
              </p:ext>
            </p:extLst>
          </p:nvPr>
        </p:nvGraphicFramePr>
        <p:xfrm>
          <a:off x="612775" y="1428006"/>
          <a:ext cx="7560840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Google Shape;1000;p20"/>
          <p:cNvSpPr txBox="1">
            <a:spLocks noGrp="1"/>
          </p:cNvSpPr>
          <p:nvPr>
            <p:ph type="body" idx="4294967295"/>
          </p:nvPr>
        </p:nvSpPr>
        <p:spPr>
          <a:xfrm>
            <a:off x="1459672" y="2488714"/>
            <a:ext cx="4192448" cy="9471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spcBef>
                <a:spcPts val="600"/>
              </a:spcBef>
              <a:buNone/>
            </a:pPr>
            <a:r>
              <a:rPr lang="et-EE" dirty="0" smtClean="0"/>
              <a:t>Let’s assume first month we measure demand for a product is March 2020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576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997;p20"/>
          <p:cNvSpPr txBox="1">
            <a:spLocks/>
          </p:cNvSpPr>
          <p:nvPr/>
        </p:nvSpPr>
        <p:spPr>
          <a:xfrm>
            <a:off x="467544" y="267494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4400" dirty="0" smtClean="0"/>
              <a:t>Demand Graph</a:t>
            </a:r>
            <a:endParaRPr lang="et-EE" sz="4400" dirty="0"/>
          </a:p>
        </p:txBody>
      </p:sp>
      <p:sp>
        <p:nvSpPr>
          <p:cNvPr id="2" name="AutoShape 2" descr="Up To 75% Off on Men's Square Toe Dress Loafers | Groupon Goo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855744"/>
              </p:ext>
            </p:extLst>
          </p:nvPr>
        </p:nvGraphicFramePr>
        <p:xfrm>
          <a:off x="612775" y="1428006"/>
          <a:ext cx="7560840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Google Shape;1000;p20"/>
          <p:cNvSpPr txBox="1">
            <a:spLocks noGrp="1"/>
          </p:cNvSpPr>
          <p:nvPr>
            <p:ph type="body" idx="4294967295"/>
          </p:nvPr>
        </p:nvSpPr>
        <p:spPr>
          <a:xfrm>
            <a:off x="2483768" y="1419622"/>
            <a:ext cx="3096344" cy="360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spcBef>
                <a:spcPts val="600"/>
              </a:spcBef>
              <a:buNone/>
            </a:pPr>
            <a:r>
              <a:rPr lang="et-EE" dirty="0" smtClean="0">
                <a:solidFill>
                  <a:schemeClr val="accent1"/>
                </a:solidFill>
                <a:latin typeface="Raleway SemiBold" charset="0"/>
                <a:ea typeface="Barlow"/>
                <a:cs typeface="Barlow"/>
                <a:sym typeface="Barlow"/>
              </a:rPr>
              <a:t>Demand at 31/03/2020 </a:t>
            </a:r>
            <a:endParaRPr dirty="0"/>
          </a:p>
        </p:txBody>
      </p:sp>
      <p:sp>
        <p:nvSpPr>
          <p:cNvPr id="8" name="Google Shape;1000;p20"/>
          <p:cNvSpPr txBox="1">
            <a:spLocks noGrp="1"/>
          </p:cNvSpPr>
          <p:nvPr>
            <p:ph type="body" idx="4294967295"/>
          </p:nvPr>
        </p:nvSpPr>
        <p:spPr>
          <a:xfrm>
            <a:off x="2483768" y="1707654"/>
            <a:ext cx="5112568" cy="360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spcBef>
                <a:spcPts val="600"/>
              </a:spcBef>
              <a:buNone/>
            </a:pPr>
            <a:r>
              <a:rPr lang="et-EE" dirty="0" smtClean="0"/>
              <a:t>X(1) = 54 products</a:t>
            </a:r>
            <a:endParaRPr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1331641" y="1851670"/>
            <a:ext cx="1152127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000;p20"/>
          <p:cNvSpPr txBox="1">
            <a:spLocks noGrp="1"/>
          </p:cNvSpPr>
          <p:nvPr>
            <p:ph type="body" idx="4294967295"/>
          </p:nvPr>
        </p:nvSpPr>
        <p:spPr>
          <a:xfrm>
            <a:off x="1459672" y="2488714"/>
            <a:ext cx="4192448" cy="9471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spcBef>
                <a:spcPts val="600"/>
              </a:spcBef>
              <a:buNone/>
            </a:pPr>
            <a:r>
              <a:rPr lang="et-EE" dirty="0" smtClean="0"/>
              <a:t>Let’s assume first month we measure demand for a product is March 2020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120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997;p20"/>
          <p:cNvSpPr txBox="1">
            <a:spLocks/>
          </p:cNvSpPr>
          <p:nvPr/>
        </p:nvSpPr>
        <p:spPr>
          <a:xfrm>
            <a:off x="467544" y="267494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4400" dirty="0" smtClean="0"/>
              <a:t>Demand Graph</a:t>
            </a:r>
            <a:endParaRPr lang="et-EE" sz="4400" dirty="0"/>
          </a:p>
        </p:txBody>
      </p:sp>
      <p:sp>
        <p:nvSpPr>
          <p:cNvPr id="2" name="AutoShape 2" descr="Up To 75% Off on Men's Square Toe Dress Loafers | Groupon Goo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8676941"/>
              </p:ext>
            </p:extLst>
          </p:nvPr>
        </p:nvGraphicFramePr>
        <p:xfrm>
          <a:off x="612775" y="1428006"/>
          <a:ext cx="7560840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Google Shape;1000;p20"/>
          <p:cNvSpPr txBox="1">
            <a:spLocks noGrp="1"/>
          </p:cNvSpPr>
          <p:nvPr>
            <p:ph type="body" idx="4294967295"/>
          </p:nvPr>
        </p:nvSpPr>
        <p:spPr>
          <a:xfrm>
            <a:off x="2771800" y="1419622"/>
            <a:ext cx="3096344" cy="360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spcBef>
                <a:spcPts val="600"/>
              </a:spcBef>
              <a:buNone/>
            </a:pPr>
            <a:r>
              <a:rPr lang="et-EE" dirty="0" smtClean="0">
                <a:solidFill>
                  <a:schemeClr val="accent1"/>
                </a:solidFill>
                <a:latin typeface="Raleway SemiBold" charset="0"/>
                <a:ea typeface="Barlow"/>
                <a:cs typeface="Barlow"/>
                <a:sym typeface="Barlow"/>
              </a:rPr>
              <a:t>Demand at 30/04/2020 </a:t>
            </a:r>
            <a:endParaRPr dirty="0"/>
          </a:p>
        </p:txBody>
      </p:sp>
      <p:sp>
        <p:nvSpPr>
          <p:cNvPr id="8" name="Google Shape;1000;p20"/>
          <p:cNvSpPr txBox="1">
            <a:spLocks noGrp="1"/>
          </p:cNvSpPr>
          <p:nvPr>
            <p:ph type="body" idx="4294967295"/>
          </p:nvPr>
        </p:nvSpPr>
        <p:spPr>
          <a:xfrm>
            <a:off x="2771800" y="1707654"/>
            <a:ext cx="2376264" cy="360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spcBef>
                <a:spcPts val="600"/>
              </a:spcBef>
              <a:buNone/>
            </a:pPr>
            <a:r>
              <a:rPr lang="et-EE" dirty="0" smtClean="0"/>
              <a:t>X(2) = 74 products</a:t>
            </a:r>
            <a:endParaRPr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1619672" y="1768624"/>
            <a:ext cx="1152127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000;p20"/>
          <p:cNvSpPr txBox="1">
            <a:spLocks noGrp="1"/>
          </p:cNvSpPr>
          <p:nvPr>
            <p:ph type="body" idx="4294967295"/>
          </p:nvPr>
        </p:nvSpPr>
        <p:spPr>
          <a:xfrm>
            <a:off x="1459672" y="2488714"/>
            <a:ext cx="4192448" cy="9471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spcBef>
                <a:spcPts val="600"/>
              </a:spcBef>
              <a:buNone/>
            </a:pPr>
            <a:r>
              <a:rPr lang="et-EE" dirty="0" smtClean="0"/>
              <a:t>We measure same data on the end of following month (April 2020)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9502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997;p20"/>
          <p:cNvSpPr txBox="1">
            <a:spLocks/>
          </p:cNvSpPr>
          <p:nvPr/>
        </p:nvSpPr>
        <p:spPr>
          <a:xfrm>
            <a:off x="467544" y="267494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4400" dirty="0" smtClean="0"/>
              <a:t>Demand Graph</a:t>
            </a:r>
            <a:endParaRPr lang="et-EE" sz="4400" dirty="0"/>
          </a:p>
        </p:txBody>
      </p:sp>
      <p:sp>
        <p:nvSpPr>
          <p:cNvPr id="2" name="AutoShape 2" descr="Up To 75% Off on Men's Square Toe Dress Loafers | Groupon Goo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272839"/>
              </p:ext>
            </p:extLst>
          </p:nvPr>
        </p:nvGraphicFramePr>
        <p:xfrm>
          <a:off x="612775" y="1428006"/>
          <a:ext cx="7560840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Google Shape;1000;p20"/>
          <p:cNvSpPr txBox="1">
            <a:spLocks noGrp="1"/>
          </p:cNvSpPr>
          <p:nvPr>
            <p:ph type="body" idx="4294967295"/>
          </p:nvPr>
        </p:nvSpPr>
        <p:spPr>
          <a:xfrm>
            <a:off x="1459672" y="2848754"/>
            <a:ext cx="4192448" cy="9471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spcBef>
                <a:spcPts val="600"/>
              </a:spcBef>
              <a:buNone/>
            </a:pPr>
            <a:r>
              <a:rPr lang="et-EE" dirty="0" smtClean="0"/>
              <a:t>We collect demand for enough long time to have valuable statistics ...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386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997;p20"/>
          <p:cNvSpPr txBox="1">
            <a:spLocks/>
          </p:cNvSpPr>
          <p:nvPr/>
        </p:nvSpPr>
        <p:spPr>
          <a:xfrm>
            <a:off x="467544" y="267494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4400" dirty="0" smtClean="0"/>
              <a:t>Demand Graph</a:t>
            </a:r>
            <a:endParaRPr lang="et-EE" sz="4400" dirty="0"/>
          </a:p>
        </p:txBody>
      </p:sp>
      <p:sp>
        <p:nvSpPr>
          <p:cNvPr id="2" name="AutoShape 2" descr="Up To 75% Off on Men's Square Toe Dress Loafers | Groupon Goo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7089092"/>
              </p:ext>
            </p:extLst>
          </p:nvPr>
        </p:nvGraphicFramePr>
        <p:xfrm>
          <a:off x="612775" y="1428006"/>
          <a:ext cx="7560840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Google Shape;1000;p20"/>
          <p:cNvSpPr txBox="1">
            <a:spLocks noGrp="1"/>
          </p:cNvSpPr>
          <p:nvPr>
            <p:ph type="body" idx="4294967295"/>
          </p:nvPr>
        </p:nvSpPr>
        <p:spPr>
          <a:xfrm>
            <a:off x="1547664" y="2859782"/>
            <a:ext cx="3672408" cy="9471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spcBef>
                <a:spcPts val="600"/>
              </a:spcBef>
              <a:buNone/>
            </a:pPr>
            <a:r>
              <a:rPr lang="et-EE" dirty="0" smtClean="0"/>
              <a:t>..so that we can forecast at time x(20) what will be demand in x(21)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 flipV="1">
            <a:off x="8076240" y="1916068"/>
            <a:ext cx="26572" cy="2311866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>
            <a:spLocks noChangeAspect="1"/>
          </p:cNvSpPr>
          <p:nvPr/>
        </p:nvSpPr>
        <p:spPr>
          <a:xfrm>
            <a:off x="8030804" y="1815666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70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997;p20"/>
          <p:cNvSpPr txBox="1">
            <a:spLocks/>
          </p:cNvSpPr>
          <p:nvPr/>
        </p:nvSpPr>
        <p:spPr>
          <a:xfrm>
            <a:off x="467544" y="267494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4400" dirty="0" smtClean="0"/>
              <a:t>Demand Graph</a:t>
            </a:r>
            <a:endParaRPr lang="et-EE" sz="4400" dirty="0"/>
          </a:p>
        </p:txBody>
      </p:sp>
      <p:sp>
        <p:nvSpPr>
          <p:cNvPr id="2" name="AutoShape 2" descr="Up To 75% Off on Men's Square Toe Dress Loafers | Groupon Goo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1998252"/>
              </p:ext>
            </p:extLst>
          </p:nvPr>
        </p:nvGraphicFramePr>
        <p:xfrm>
          <a:off x="612775" y="1428006"/>
          <a:ext cx="7560840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7"/>
          <p:cNvSpPr>
            <a:spLocks noChangeAspect="1"/>
          </p:cNvSpPr>
          <p:nvPr/>
        </p:nvSpPr>
        <p:spPr>
          <a:xfrm>
            <a:off x="1187624" y="2283718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517988" y="2503079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35696" y="2283718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267744" y="2067694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2555776" y="1932062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843808" y="2084462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3203848" y="2283718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3491880" y="2139702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851920" y="2067694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4211960" y="1923678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572000" y="2067694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4860032" y="1923678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5220072" y="2067694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5508104" y="1923678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5868144" y="1779662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6228184" y="1707654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6588224" y="1635646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6876256" y="1635646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7236296" y="2139702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7596336" y="2067694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Google Shape;1000;p20"/>
          <p:cNvSpPr txBox="1">
            <a:spLocks noGrp="1"/>
          </p:cNvSpPr>
          <p:nvPr>
            <p:ph type="body" idx="4294967295"/>
          </p:nvPr>
        </p:nvSpPr>
        <p:spPr>
          <a:xfrm>
            <a:off x="1547664" y="2859782"/>
            <a:ext cx="4248472" cy="9471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spcBef>
                <a:spcPts val="600"/>
              </a:spcBef>
              <a:buNone/>
            </a:pPr>
            <a:r>
              <a:rPr lang="et-EE" dirty="0" smtClean="0"/>
              <a:t>In longer time horizon we collect both </a:t>
            </a:r>
            <a:r>
              <a:rPr lang="et-EE" b="1" dirty="0" smtClean="0">
                <a:solidFill>
                  <a:srgbClr val="3EB1D5"/>
                </a:solidFill>
              </a:rPr>
              <a:t>Real</a:t>
            </a:r>
            <a:r>
              <a:rPr lang="et-EE" dirty="0" smtClean="0"/>
              <a:t> and </a:t>
            </a:r>
            <a:r>
              <a:rPr lang="et-EE" b="1" dirty="0" smtClean="0">
                <a:solidFill>
                  <a:srgbClr val="FFC000"/>
                </a:solidFill>
              </a:rPr>
              <a:t>Forecasted</a:t>
            </a:r>
            <a:r>
              <a:rPr lang="et-EE" dirty="0" smtClean="0"/>
              <a:t> Demand</a:t>
            </a:r>
          </a:p>
        </p:txBody>
      </p:sp>
    </p:spTree>
    <p:extLst>
      <p:ext uri="{BB962C8B-B14F-4D97-AF65-F5344CB8AC3E}">
        <p14:creationId xmlns:p14="http://schemas.microsoft.com/office/powerpoint/2010/main" val="2510662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997;p20"/>
          <p:cNvSpPr txBox="1">
            <a:spLocks/>
          </p:cNvSpPr>
          <p:nvPr/>
        </p:nvSpPr>
        <p:spPr>
          <a:xfrm>
            <a:off x="467544" y="267494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4400" dirty="0" smtClean="0"/>
              <a:t>Demand Graph</a:t>
            </a:r>
            <a:endParaRPr lang="et-EE" sz="4400" dirty="0"/>
          </a:p>
        </p:txBody>
      </p:sp>
      <p:sp>
        <p:nvSpPr>
          <p:cNvPr id="2" name="AutoShape 2" descr="Up To 75% Off on Men's Square Toe Dress Loafers | Groupon Goo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0082372"/>
              </p:ext>
            </p:extLst>
          </p:nvPr>
        </p:nvGraphicFramePr>
        <p:xfrm>
          <a:off x="612775" y="1428006"/>
          <a:ext cx="7560840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Google Shape;1000;p20"/>
          <p:cNvSpPr txBox="1">
            <a:spLocks noGrp="1"/>
          </p:cNvSpPr>
          <p:nvPr>
            <p:ph type="body" idx="4294967295"/>
          </p:nvPr>
        </p:nvSpPr>
        <p:spPr>
          <a:xfrm>
            <a:off x="1547664" y="2859782"/>
            <a:ext cx="4248472" cy="9471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spcBef>
                <a:spcPts val="600"/>
              </a:spcBef>
              <a:buNone/>
            </a:pPr>
            <a:r>
              <a:rPr lang="et-EE" dirty="0" smtClean="0"/>
              <a:t>Spread between </a:t>
            </a:r>
            <a:r>
              <a:rPr lang="et-EE" b="1" dirty="0" smtClean="0">
                <a:solidFill>
                  <a:srgbClr val="3EB1D5"/>
                </a:solidFill>
              </a:rPr>
              <a:t>Real</a:t>
            </a:r>
            <a:r>
              <a:rPr lang="et-EE" dirty="0" smtClean="0"/>
              <a:t> and </a:t>
            </a:r>
            <a:r>
              <a:rPr lang="et-EE" b="1" dirty="0" smtClean="0">
                <a:solidFill>
                  <a:srgbClr val="FFC000"/>
                </a:solidFill>
              </a:rPr>
              <a:t>Forecasted</a:t>
            </a:r>
            <a:r>
              <a:rPr lang="et-EE" dirty="0" smtClean="0"/>
              <a:t> demand is called </a:t>
            </a:r>
            <a:r>
              <a:rPr lang="et-EE" b="1" dirty="0">
                <a:solidFill>
                  <a:srgbClr val="01224B"/>
                </a:solidFill>
              </a:rPr>
              <a:t>n</a:t>
            </a:r>
            <a:r>
              <a:rPr lang="et-EE" b="1" dirty="0" smtClean="0">
                <a:solidFill>
                  <a:srgbClr val="01224B"/>
                </a:solidFill>
              </a:rPr>
              <a:t>oise</a:t>
            </a: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187624" y="2283718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517988" y="2503079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35696" y="2283718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267744" y="2067694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2555776" y="1932062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843808" y="2084462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3203848" y="2283718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3491880" y="2139702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851920" y="2067694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4211960" y="1923678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572000" y="2067694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4860032" y="1923678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5220072" y="2067694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5508104" y="1923678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5868144" y="1779662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6228184" y="1707654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6588224" y="1635646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6876256" y="1635646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7236296" y="2139702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7596336" y="2067694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V="1">
            <a:off x="1222532" y="2355726"/>
            <a:ext cx="0" cy="274122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V="1">
            <a:off x="1553992" y="2090564"/>
            <a:ext cx="0" cy="402223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185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46" name="Google Shape;997;p20"/>
          <p:cNvSpPr txBox="1">
            <a:spLocks/>
          </p:cNvSpPr>
          <p:nvPr/>
        </p:nvSpPr>
        <p:spPr>
          <a:xfrm>
            <a:off x="467544" y="480938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t-EE" sz="4400" dirty="0" smtClean="0"/>
              <a:t>Demand</a:t>
            </a:r>
            <a:endParaRPr lang="et-EE" sz="4400" dirty="0"/>
          </a:p>
        </p:txBody>
      </p:sp>
      <p:sp>
        <p:nvSpPr>
          <p:cNvPr id="9" name="Text Placeholder 1"/>
          <p:cNvSpPr>
            <a:spLocks noGrp="1"/>
          </p:cNvSpPr>
          <p:nvPr>
            <p:ph type="body" idx="1"/>
          </p:nvPr>
        </p:nvSpPr>
        <p:spPr>
          <a:xfrm>
            <a:off x="4885053" y="1203598"/>
            <a:ext cx="3719395" cy="3672408"/>
          </a:xfrm>
        </p:spPr>
        <p:txBody>
          <a:bodyPr/>
          <a:lstStyle/>
          <a:p>
            <a:pPr marL="114300" indent="0">
              <a:buNone/>
            </a:pPr>
            <a:r>
              <a:rPr lang="et-EE" b="1" dirty="0" smtClean="0">
                <a:solidFill>
                  <a:srgbClr val="3EB1D5"/>
                </a:solidFill>
                <a:latin typeface="Raleway SemiBold" charset="0"/>
              </a:rPr>
              <a:t>Demand</a:t>
            </a:r>
            <a:r>
              <a:rPr lang="et-EE" b="1" dirty="0" smtClean="0">
                <a:solidFill>
                  <a:srgbClr val="3EB1D5"/>
                </a:solidFill>
                <a:latin typeface="Raleway SemiBold" charset="0"/>
              </a:rPr>
              <a:t/>
            </a:r>
            <a:br>
              <a:rPr lang="et-EE" b="1" dirty="0" smtClean="0">
                <a:solidFill>
                  <a:srgbClr val="3EB1D5"/>
                </a:solidFill>
                <a:latin typeface="Raleway SemiBold" charset="0"/>
              </a:rPr>
            </a:br>
            <a:r>
              <a:rPr lang="et-EE" sz="1400" b="1" dirty="0" smtClean="0">
                <a:solidFill>
                  <a:srgbClr val="3EB1D5"/>
                </a:solidFill>
                <a:latin typeface="Raleway SemiBold" charset="0"/>
              </a:rPr>
              <a:t>Amount of product consumer would buy if he could</a:t>
            </a:r>
            <a:r>
              <a:rPr lang="et-EE" b="1" dirty="0" smtClean="0">
                <a:solidFill>
                  <a:srgbClr val="3EB1D5"/>
                </a:solidFill>
                <a:latin typeface="Raleway SemiBold" charset="0"/>
              </a:rPr>
              <a:t/>
            </a:r>
            <a:br>
              <a:rPr lang="et-EE" b="1" dirty="0" smtClean="0">
                <a:solidFill>
                  <a:srgbClr val="3EB1D5"/>
                </a:solidFill>
                <a:latin typeface="Raleway SemiBold" charset="0"/>
              </a:rPr>
            </a:br>
            <a:endParaRPr lang="et-EE" b="1" dirty="0" smtClean="0">
              <a:solidFill>
                <a:srgbClr val="3EB1D5"/>
              </a:solidFill>
              <a:latin typeface="Raleway SemiBold" charset="0"/>
            </a:endParaRPr>
          </a:p>
          <a:p>
            <a:r>
              <a:rPr lang="et-EE" dirty="0" smtClean="0">
                <a:solidFill>
                  <a:srgbClr val="3EB1D5"/>
                </a:solidFill>
              </a:rPr>
              <a:t>Availability</a:t>
            </a:r>
          </a:p>
          <a:p>
            <a:r>
              <a:rPr lang="et-EE" dirty="0" smtClean="0">
                <a:solidFill>
                  <a:srgbClr val="3EB1D5"/>
                </a:solidFill>
              </a:rPr>
              <a:t>Price/Qualities</a:t>
            </a:r>
          </a:p>
          <a:p>
            <a:r>
              <a:rPr lang="et-EE" dirty="0" smtClean="0">
                <a:solidFill>
                  <a:srgbClr val="3EB1D5"/>
                </a:solidFill>
              </a:rPr>
              <a:t>Measure accuracy</a:t>
            </a:r>
            <a:endParaRPr lang="et-EE" dirty="0">
              <a:solidFill>
                <a:srgbClr val="3EB1D5"/>
              </a:solidFill>
            </a:endParaRPr>
          </a:p>
          <a:p>
            <a:pPr marL="114300" indent="0">
              <a:buNone/>
            </a:pPr>
            <a:r>
              <a:rPr lang="et-EE" dirty="0">
                <a:solidFill>
                  <a:srgbClr val="3EB1D5"/>
                </a:solidFill>
              </a:rPr>
              <a:t/>
            </a:r>
            <a:br>
              <a:rPr lang="et-EE" dirty="0">
                <a:solidFill>
                  <a:srgbClr val="3EB1D5"/>
                </a:solidFill>
              </a:rPr>
            </a:br>
            <a:endParaRPr lang="et-EE" dirty="0" smtClean="0"/>
          </a:p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7614"/>
            <a:ext cx="4452113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4444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997;p20"/>
          <p:cNvSpPr txBox="1">
            <a:spLocks/>
          </p:cNvSpPr>
          <p:nvPr/>
        </p:nvSpPr>
        <p:spPr>
          <a:xfrm>
            <a:off x="467544" y="267494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t-EE" sz="4400" dirty="0" smtClean="0"/>
              <a:t>Horizontal Demand Forecast</a:t>
            </a:r>
            <a:endParaRPr lang="et-EE" sz="4400" dirty="0"/>
          </a:p>
        </p:txBody>
      </p:sp>
      <p:graphicFrame>
        <p:nvGraphicFramePr>
          <p:cNvPr id="16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5810519"/>
              </p:ext>
            </p:extLst>
          </p:nvPr>
        </p:nvGraphicFramePr>
        <p:xfrm>
          <a:off x="3347864" y="1419622"/>
          <a:ext cx="5328592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31590"/>
            <a:ext cx="275272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7469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997;p20"/>
          <p:cNvSpPr txBox="1">
            <a:spLocks/>
          </p:cNvSpPr>
          <p:nvPr/>
        </p:nvSpPr>
        <p:spPr>
          <a:xfrm>
            <a:off x="467544" y="267494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t-EE" sz="4400" dirty="0"/>
              <a:t>Seasonal Demand Forecast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91630"/>
            <a:ext cx="2448272" cy="2786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557959"/>
              </p:ext>
            </p:extLst>
          </p:nvPr>
        </p:nvGraphicFramePr>
        <p:xfrm>
          <a:off x="3347864" y="1419622"/>
          <a:ext cx="5328592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5674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997;p20"/>
          <p:cNvSpPr txBox="1">
            <a:spLocks/>
          </p:cNvSpPr>
          <p:nvPr/>
        </p:nvSpPr>
        <p:spPr>
          <a:xfrm>
            <a:off x="467544" y="267494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t-EE" sz="4400" dirty="0"/>
              <a:t>Trend Demand Forecast</a:t>
            </a:r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03598"/>
            <a:ext cx="2119063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070385"/>
              </p:ext>
            </p:extLst>
          </p:nvPr>
        </p:nvGraphicFramePr>
        <p:xfrm>
          <a:off x="3275856" y="1275606"/>
          <a:ext cx="5040560" cy="1584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9957254"/>
              </p:ext>
            </p:extLst>
          </p:nvPr>
        </p:nvGraphicFramePr>
        <p:xfrm>
          <a:off x="3275856" y="3039802"/>
          <a:ext cx="5040560" cy="1584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1075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997;p20"/>
          <p:cNvSpPr txBox="1">
            <a:spLocks/>
          </p:cNvSpPr>
          <p:nvPr/>
        </p:nvSpPr>
        <p:spPr>
          <a:xfrm>
            <a:off x="467544" y="267494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t-EE" sz="4400" dirty="0"/>
              <a:t>Promotion Demand Forecast</a:t>
            </a:r>
          </a:p>
        </p:txBody>
      </p:sp>
      <p:sp>
        <p:nvSpPr>
          <p:cNvPr id="6" name="Google Shape;247;p23"/>
          <p:cNvSpPr/>
          <p:nvPr/>
        </p:nvSpPr>
        <p:spPr>
          <a:xfrm>
            <a:off x="5652120" y="1248232"/>
            <a:ext cx="1656184" cy="3024336"/>
          </a:xfrm>
          <a:prstGeom prst="rect">
            <a:avLst/>
          </a:prstGeom>
          <a:noFill/>
          <a:ln w="12700" cap="flat" cmpd="sng">
            <a:solidFill>
              <a:srgbClr val="01AFE2"/>
            </a:solidFill>
            <a:prstDash val="sysDot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753" y="1347614"/>
            <a:ext cx="1521868" cy="3091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478916"/>
              </p:ext>
            </p:extLst>
          </p:nvPr>
        </p:nvGraphicFramePr>
        <p:xfrm>
          <a:off x="3347864" y="1419622"/>
          <a:ext cx="5328592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21152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997;p20"/>
          <p:cNvSpPr txBox="1">
            <a:spLocks/>
          </p:cNvSpPr>
          <p:nvPr/>
        </p:nvSpPr>
        <p:spPr>
          <a:xfrm>
            <a:off x="467544" y="267494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t-EE" sz="4400" dirty="0" smtClean="0"/>
              <a:t>Multi </a:t>
            </a:r>
            <a:r>
              <a:rPr lang="et-EE" sz="4400" dirty="0"/>
              <a:t>SKU Demand Forecast</a:t>
            </a:r>
          </a:p>
        </p:txBody>
      </p:sp>
      <p:sp>
        <p:nvSpPr>
          <p:cNvPr id="2" name="AutoShape 2" descr="Up To 75% Off on Men's Square Toe Dress Loafers | Groupon Goo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141776"/>
            <a:ext cx="3024336" cy="1660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8066540"/>
              </p:ext>
            </p:extLst>
          </p:nvPr>
        </p:nvGraphicFramePr>
        <p:xfrm>
          <a:off x="2951820" y="3075806"/>
          <a:ext cx="3240360" cy="18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0226904"/>
              </p:ext>
            </p:extLst>
          </p:nvPr>
        </p:nvGraphicFramePr>
        <p:xfrm>
          <a:off x="321727" y="3147814"/>
          <a:ext cx="2416264" cy="1872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2166221"/>
              </p:ext>
            </p:extLst>
          </p:nvPr>
        </p:nvGraphicFramePr>
        <p:xfrm>
          <a:off x="339631" y="1172246"/>
          <a:ext cx="2416264" cy="1872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2190215"/>
              </p:ext>
            </p:extLst>
          </p:nvPr>
        </p:nvGraphicFramePr>
        <p:xfrm>
          <a:off x="6228184" y="3147814"/>
          <a:ext cx="2416264" cy="1872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2927315"/>
              </p:ext>
            </p:extLst>
          </p:nvPr>
        </p:nvGraphicFramePr>
        <p:xfrm>
          <a:off x="6228184" y="1066352"/>
          <a:ext cx="2416264" cy="1872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54667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2" y="195486"/>
            <a:ext cx="9146282" cy="4490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23528" y="-7590"/>
            <a:ext cx="8655496" cy="7505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Regression Analysis</a:t>
            </a: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35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7" name="Google Shape;1014;p22"/>
          <p:cNvSpPr txBox="1">
            <a:spLocks/>
          </p:cNvSpPr>
          <p:nvPr/>
        </p:nvSpPr>
        <p:spPr>
          <a:xfrm>
            <a:off x="5148064" y="3523680"/>
            <a:ext cx="4104456" cy="11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demand depends on </a:t>
            </a:r>
          </a:p>
          <a:p>
            <a:pPr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measurable fluctuations of  correlated indipendent variables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04879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997;p20"/>
          <p:cNvSpPr txBox="1">
            <a:spLocks/>
          </p:cNvSpPr>
          <p:nvPr/>
        </p:nvSpPr>
        <p:spPr>
          <a:xfrm>
            <a:off x="467544" y="267494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t-EE" sz="4400" dirty="0" smtClean="0"/>
              <a:t>Linear Regression Analysis </a:t>
            </a:r>
            <a:endParaRPr lang="et-EE" sz="4400" dirty="0"/>
          </a:p>
        </p:txBody>
      </p:sp>
      <p:sp>
        <p:nvSpPr>
          <p:cNvPr id="2" name="AutoShape 2" descr="Up To 75% Off on Men's Square Toe Dress Loafers | Groupon Goo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1" name="Chart 23">
            <a:extLst>
              <a:ext uri="{FF2B5EF4-FFF2-40B4-BE49-F238E27FC236}">
                <a16:creationId xmlns:a16="http://schemas.microsoft.com/office/drawing/2014/main" xmlns="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4880417"/>
              </p:ext>
            </p:extLst>
          </p:nvPr>
        </p:nvGraphicFramePr>
        <p:xfrm>
          <a:off x="460375" y="1275606"/>
          <a:ext cx="7560840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273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997;p20"/>
          <p:cNvSpPr txBox="1">
            <a:spLocks/>
          </p:cNvSpPr>
          <p:nvPr/>
        </p:nvSpPr>
        <p:spPr>
          <a:xfrm>
            <a:off x="467544" y="267494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t-EE" sz="4400" dirty="0" smtClean="0"/>
              <a:t>Multiple Regression Analysis </a:t>
            </a:r>
            <a:endParaRPr lang="et-EE" sz="4400" dirty="0"/>
          </a:p>
        </p:txBody>
      </p:sp>
      <p:sp>
        <p:nvSpPr>
          <p:cNvPr id="2" name="AutoShape 2" descr="Up To 75% Off on Men's Square Toe Dress Loafers | Groupon Goo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Using a Polynomial Time Series for Future Values Prediction in Table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14" y="1203598"/>
            <a:ext cx="8018810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131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067"/>
            <a:ext cx="9144000" cy="504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179512" y="-16718"/>
            <a:ext cx="8655496" cy="7505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Qualitative analysis</a:t>
            </a: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38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7" name="Google Shape;1014;p22"/>
          <p:cNvSpPr txBox="1">
            <a:spLocks/>
          </p:cNvSpPr>
          <p:nvPr/>
        </p:nvSpPr>
        <p:spPr>
          <a:xfrm>
            <a:off x="2339752" y="4227934"/>
            <a:ext cx="4104456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Constantly monitor and evaluate</a:t>
            </a:r>
          </a:p>
          <a:p>
            <a:pPr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Informations coming from markets 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77193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899592" y="1059582"/>
            <a:ext cx="7632848" cy="2880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t-EE" sz="2000" dirty="0" smtClean="0"/>
          </a:p>
          <a:p>
            <a:pPr marL="0" indent="0">
              <a:buNone/>
            </a:pPr>
            <a:r>
              <a:rPr lang="en-US" sz="2400" dirty="0"/>
              <a:t>A </a:t>
            </a:r>
            <a:r>
              <a:rPr lang="en-US" sz="2400" i="1" dirty="0"/>
              <a:t>demand forecast</a:t>
            </a:r>
            <a:r>
              <a:rPr lang="en-US" sz="2400" dirty="0"/>
              <a:t> is a firm’s best estimate of what demand will be in the future, given a set of </a:t>
            </a:r>
            <a:r>
              <a:rPr lang="en-US" sz="2400" dirty="0" smtClean="0"/>
              <a:t>assumptions</a:t>
            </a:r>
            <a:r>
              <a:rPr lang="en-US" sz="1800" dirty="0" smtClean="0"/>
              <a:t>”</a:t>
            </a:r>
            <a:endParaRPr lang="et-EE" sz="1800" dirty="0" smtClean="0"/>
          </a:p>
          <a:p>
            <a:pPr marL="0" indent="0">
              <a:buNone/>
            </a:pPr>
            <a:endParaRPr lang="et-EE" sz="1800" dirty="0" smtClean="0"/>
          </a:p>
          <a:p>
            <a:pPr marL="0" indent="0">
              <a:buNone/>
            </a:pPr>
            <a:r>
              <a:rPr lang="et-EE" sz="1800" dirty="0"/>
              <a:t> </a:t>
            </a:r>
            <a:r>
              <a:rPr lang="en-US" sz="1800" dirty="0" smtClean="0"/>
              <a:t>Demand and </a:t>
            </a:r>
            <a:r>
              <a:rPr lang="en-US" sz="1800" dirty="0"/>
              <a:t>Supply </a:t>
            </a:r>
            <a:r>
              <a:rPr lang="en-US" sz="1800" dirty="0" smtClean="0"/>
              <a:t>Integration</a:t>
            </a:r>
            <a:r>
              <a:rPr lang="et-EE" sz="1800" dirty="0" smtClean="0"/>
              <a:t>, </a:t>
            </a:r>
            <a:r>
              <a:rPr lang="et-EE" sz="1800" dirty="0"/>
              <a:t>t</a:t>
            </a:r>
            <a:r>
              <a:rPr lang="en-US" sz="1800" dirty="0" smtClean="0"/>
              <a:t>he </a:t>
            </a:r>
            <a:r>
              <a:rPr lang="en-US" sz="1800" dirty="0"/>
              <a:t>Key to World-Class Demand Forecasting </a:t>
            </a:r>
            <a:r>
              <a:rPr lang="et-EE" sz="1800" dirty="0"/>
              <a:t/>
            </a:r>
            <a:br>
              <a:rPr lang="et-EE" sz="1800" dirty="0"/>
            </a:br>
            <a:r>
              <a:rPr lang="et-EE" sz="1800" dirty="0" smtClean="0"/>
              <a:t>      </a:t>
            </a:r>
            <a:r>
              <a:rPr lang="en-US" sz="1800" dirty="0" smtClean="0"/>
              <a:t>by </a:t>
            </a:r>
            <a:r>
              <a:rPr lang="en-US" sz="1800" dirty="0"/>
              <a:t>Mark A. Moon</a:t>
            </a:r>
          </a:p>
          <a:p>
            <a:pPr marL="0" lvl="0" indent="0">
              <a:buNone/>
            </a:pPr>
            <a:endParaRPr sz="1600" dirty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5745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778720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400" dirty="0" smtClean="0"/>
              <a:t>Forecast assumptions</a:t>
            </a:r>
            <a:endParaRPr sz="4400" dirty="0"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755576" y="1419622"/>
            <a:ext cx="3384376" cy="33843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t-EE" b="1" dirty="0" smtClean="0"/>
              <a:t>Internal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t-EE" dirty="0" smtClean="0"/>
              <a:t>Activities put in place to increase demand:</a:t>
            </a:r>
          </a:p>
          <a:p>
            <a:pPr marL="285750" indent="-285750"/>
            <a:r>
              <a:rPr lang="et-EE" dirty="0" smtClean="0"/>
              <a:t>Marketing investments</a:t>
            </a:r>
            <a:endParaRPr lang="en-US" dirty="0"/>
          </a:p>
          <a:p>
            <a:pPr marL="285750" indent="-285750"/>
            <a:r>
              <a:rPr lang="et-EE" dirty="0" smtClean="0"/>
              <a:t>P</a:t>
            </a:r>
            <a:r>
              <a:rPr lang="en-US" dirty="0" err="1" smtClean="0"/>
              <a:t>romotional</a:t>
            </a:r>
            <a:r>
              <a:rPr lang="en-US" dirty="0" smtClean="0"/>
              <a:t> activities</a:t>
            </a:r>
            <a:endParaRPr lang="en-US" dirty="0"/>
          </a:p>
          <a:p>
            <a:pPr marL="285750" indent="-285750"/>
            <a:r>
              <a:rPr lang="et-EE" dirty="0"/>
              <a:t>N</a:t>
            </a:r>
            <a:r>
              <a:rPr lang="en-US" dirty="0" err="1" smtClean="0"/>
              <a:t>ew</a:t>
            </a:r>
            <a:r>
              <a:rPr lang="en-US" dirty="0" smtClean="0"/>
              <a:t> </a:t>
            </a:r>
            <a:r>
              <a:rPr lang="en-US" dirty="0"/>
              <a:t>distribution </a:t>
            </a:r>
            <a:r>
              <a:rPr lang="en-US" dirty="0" smtClean="0"/>
              <a:t>channels</a:t>
            </a:r>
            <a:endParaRPr lang="en-US" dirty="0"/>
          </a:p>
          <a:p>
            <a:pPr marL="285750" indent="-285750"/>
            <a:r>
              <a:rPr lang="et-EE" dirty="0" smtClean="0"/>
              <a:t>H</a:t>
            </a:r>
            <a:r>
              <a:rPr lang="en-US" dirty="0" err="1" smtClean="0"/>
              <a:t>ir</a:t>
            </a:r>
            <a:r>
              <a:rPr lang="et-EE" dirty="0" smtClean="0"/>
              <a:t>e </a:t>
            </a:r>
            <a:r>
              <a:rPr lang="en-US" dirty="0" smtClean="0"/>
              <a:t>additional sales</a:t>
            </a:r>
            <a:r>
              <a:rPr lang="et-EE" dirty="0" smtClean="0"/>
              <a:t> </a:t>
            </a:r>
            <a:r>
              <a:rPr lang="en-US" dirty="0" smtClean="0"/>
              <a:t>people</a:t>
            </a:r>
            <a:endParaRPr lang="et-EE" dirty="0" smtClean="0"/>
          </a:p>
          <a:p>
            <a:pPr marL="285750" indent="-285750"/>
            <a:r>
              <a:rPr lang="et-EE" dirty="0" smtClean="0"/>
              <a:t>Price</a:t>
            </a:r>
          </a:p>
          <a:p>
            <a:pPr marL="285750" indent="-285750"/>
            <a:r>
              <a:rPr lang="et-EE" dirty="0" smtClean="0"/>
              <a:t>Product features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4427984" y="1404918"/>
            <a:ext cx="3960440" cy="3039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t-EE" b="1" dirty="0" smtClean="0"/>
              <a:t>External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t-EE" dirty="0" smtClean="0"/>
              <a:t>Outside boundaries of company management:</a:t>
            </a:r>
            <a:br>
              <a:rPr lang="et-EE" dirty="0" smtClean="0"/>
            </a:br>
            <a:endParaRPr lang="et-EE" dirty="0" smtClean="0"/>
          </a:p>
          <a:p>
            <a:pPr marL="285750" indent="-285750"/>
            <a:r>
              <a:rPr lang="et-EE" dirty="0"/>
              <a:t>I</a:t>
            </a:r>
            <a:r>
              <a:rPr lang="en-US" dirty="0" err="1" smtClean="0"/>
              <a:t>nterest</a:t>
            </a:r>
            <a:r>
              <a:rPr lang="en-US" dirty="0" smtClean="0"/>
              <a:t> </a:t>
            </a:r>
            <a:r>
              <a:rPr lang="en-US" dirty="0"/>
              <a:t>rates, </a:t>
            </a:r>
            <a:endParaRPr lang="et-EE" sz="1200" dirty="0"/>
          </a:p>
          <a:p>
            <a:pPr marL="285750" indent="-285750"/>
            <a:r>
              <a:rPr lang="et-EE" dirty="0" smtClean="0"/>
              <a:t>U</a:t>
            </a:r>
            <a:r>
              <a:rPr lang="en-US" dirty="0" err="1" smtClean="0"/>
              <a:t>nemployment</a:t>
            </a:r>
            <a:r>
              <a:rPr lang="en-US" dirty="0" smtClean="0"/>
              <a:t> </a:t>
            </a:r>
            <a:r>
              <a:rPr lang="en-US" dirty="0"/>
              <a:t>levels, </a:t>
            </a:r>
            <a:endParaRPr lang="et-EE" sz="1200" dirty="0"/>
          </a:p>
          <a:p>
            <a:pPr marL="285750" indent="-285750"/>
            <a:r>
              <a:rPr lang="et-EE" dirty="0"/>
              <a:t>I</a:t>
            </a:r>
            <a:r>
              <a:rPr lang="en-US" dirty="0" err="1" smtClean="0"/>
              <a:t>nflationary</a:t>
            </a:r>
            <a:r>
              <a:rPr lang="en-US" dirty="0" smtClean="0"/>
              <a:t> levels</a:t>
            </a:r>
            <a:endParaRPr lang="et-EE" dirty="0" smtClean="0"/>
          </a:p>
          <a:p>
            <a:pPr marL="285750" indent="-285750"/>
            <a:r>
              <a:rPr lang="en-US" dirty="0" smtClean="0"/>
              <a:t> </a:t>
            </a:r>
            <a:r>
              <a:rPr lang="et-EE" dirty="0" smtClean="0"/>
              <a:t>Economical growth</a:t>
            </a:r>
            <a:endParaRPr lang="et-EE" sz="1200" dirty="0"/>
          </a:p>
          <a:p>
            <a:pPr marL="285750" indent="-285750"/>
            <a:r>
              <a:rPr lang="et-EE" dirty="0" smtClean="0"/>
              <a:t>Activity of comptetitors</a:t>
            </a:r>
            <a:endParaRPr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745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6" name="Google Shape;997;p20"/>
          <p:cNvSpPr txBox="1">
            <a:spLocks/>
          </p:cNvSpPr>
          <p:nvPr/>
        </p:nvSpPr>
        <p:spPr>
          <a:xfrm>
            <a:off x="467544" y="480938"/>
            <a:ext cx="7787208" cy="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t-EE" sz="4400" dirty="0" smtClean="0"/>
              <a:t>Stock Keeping Unit</a:t>
            </a:r>
            <a:endParaRPr lang="et-EE" sz="4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03598"/>
            <a:ext cx="42291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Placeholder 1"/>
          <p:cNvSpPr>
            <a:spLocks noGrp="1"/>
          </p:cNvSpPr>
          <p:nvPr>
            <p:ph type="body" idx="1"/>
          </p:nvPr>
        </p:nvSpPr>
        <p:spPr>
          <a:xfrm>
            <a:off x="4885053" y="1203598"/>
            <a:ext cx="3719395" cy="3672408"/>
          </a:xfrm>
        </p:spPr>
        <p:txBody>
          <a:bodyPr/>
          <a:lstStyle/>
          <a:p>
            <a:pPr marL="114300" indent="0">
              <a:buNone/>
            </a:pPr>
            <a:r>
              <a:rPr lang="et-EE" b="1" dirty="0" smtClean="0">
                <a:solidFill>
                  <a:srgbClr val="3EB1D5"/>
                </a:solidFill>
                <a:latin typeface="Raleway SemiBold" charset="0"/>
              </a:rPr>
              <a:t>SKU</a:t>
            </a:r>
            <a:br>
              <a:rPr lang="et-EE" b="1" dirty="0" smtClean="0">
                <a:solidFill>
                  <a:srgbClr val="3EB1D5"/>
                </a:solidFill>
                <a:latin typeface="Raleway SemiBold" charset="0"/>
              </a:rPr>
            </a:br>
            <a:r>
              <a:rPr lang="et-EE" sz="1400" b="1" dirty="0" smtClean="0">
                <a:solidFill>
                  <a:srgbClr val="3EB1D5"/>
                </a:solidFill>
                <a:latin typeface="Raleway SemiBold" charset="0"/>
              </a:rPr>
              <a:t>A set of products with same attributes:</a:t>
            </a:r>
            <a:r>
              <a:rPr lang="et-EE" b="1" dirty="0" smtClean="0">
                <a:solidFill>
                  <a:srgbClr val="3EB1D5"/>
                </a:solidFill>
                <a:latin typeface="Raleway SemiBold" charset="0"/>
              </a:rPr>
              <a:t/>
            </a:r>
            <a:br>
              <a:rPr lang="et-EE" b="1" dirty="0" smtClean="0">
                <a:solidFill>
                  <a:srgbClr val="3EB1D5"/>
                </a:solidFill>
                <a:latin typeface="Raleway SemiBold" charset="0"/>
              </a:rPr>
            </a:br>
            <a:endParaRPr lang="et-EE" b="1" dirty="0" smtClean="0">
              <a:solidFill>
                <a:srgbClr val="3EB1D5"/>
              </a:solidFill>
              <a:latin typeface="Raleway SemiBold" charset="0"/>
            </a:endParaRPr>
          </a:p>
          <a:p>
            <a:r>
              <a:rPr lang="et-EE" dirty="0" smtClean="0">
                <a:solidFill>
                  <a:srgbClr val="3EB1D5"/>
                </a:solidFill>
              </a:rPr>
              <a:t>Model</a:t>
            </a:r>
          </a:p>
          <a:p>
            <a:r>
              <a:rPr lang="et-EE" dirty="0" smtClean="0">
                <a:solidFill>
                  <a:srgbClr val="3EB1D5"/>
                </a:solidFill>
              </a:rPr>
              <a:t>Color</a:t>
            </a:r>
            <a:endParaRPr lang="et-EE" dirty="0">
              <a:solidFill>
                <a:srgbClr val="3EB1D5"/>
              </a:solidFill>
            </a:endParaRPr>
          </a:p>
          <a:p>
            <a:r>
              <a:rPr lang="et-EE" dirty="0" smtClean="0">
                <a:solidFill>
                  <a:srgbClr val="3EB1D5"/>
                </a:solidFill>
              </a:rPr>
              <a:t>Size</a:t>
            </a:r>
          </a:p>
          <a:p>
            <a:pPr marL="114300" indent="0">
              <a:buNone/>
            </a:pPr>
            <a:r>
              <a:rPr lang="et-EE" dirty="0">
                <a:solidFill>
                  <a:srgbClr val="3EB1D5"/>
                </a:solidFill>
              </a:rPr>
              <a:t/>
            </a:r>
            <a:br>
              <a:rPr lang="et-EE" dirty="0">
                <a:solidFill>
                  <a:srgbClr val="3EB1D5"/>
                </a:solidFill>
              </a:rPr>
            </a:br>
            <a:r>
              <a:rPr lang="et-EE" sz="1800" dirty="0" smtClean="0">
                <a:solidFill>
                  <a:srgbClr val="3EB1D5"/>
                </a:solidFill>
              </a:rPr>
              <a:t>tracked for every storage location</a:t>
            </a:r>
            <a:endParaRPr lang="et-EE" sz="1800" dirty="0" smtClean="0"/>
          </a:p>
          <a:p>
            <a:endParaRPr lang="et-EE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915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750"/>
            <a:ext cx="9144000" cy="25700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411510"/>
            <a:ext cx="5640900" cy="5979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Forecast terms</a:t>
            </a:r>
            <a:endParaRPr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827584" y="1511066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Level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2843808" y="1511066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Horizon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4994821" y="1511066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Interval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6948264" y="1505157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Form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V="1">
            <a:off x="839490" y="2211712"/>
            <a:ext cx="0" cy="739374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V="1">
            <a:off x="2855714" y="2196084"/>
            <a:ext cx="0" cy="714279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813936" y="2951086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033377" y="2725483"/>
            <a:ext cx="1296144" cy="502723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Granularity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2855714" y="2890928"/>
            <a:ext cx="142948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3029247" y="2715766"/>
            <a:ext cx="1296144" cy="470641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Time frame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V="1">
            <a:off x="5004048" y="2196084"/>
            <a:ext cx="11906" cy="752299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4994821" y="2931790"/>
            <a:ext cx="142948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5168354" y="2735202"/>
            <a:ext cx="1296144" cy="653020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How often we collect and measure data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 flipV="1">
            <a:off x="6948264" y="2211712"/>
            <a:ext cx="6155" cy="688933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7092280" y="2725484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Measure unit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6949332" y="2885500"/>
            <a:ext cx="142948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116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750"/>
            <a:ext cx="9144000" cy="25700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411510"/>
            <a:ext cx="5640900" cy="5979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Forecast terms</a:t>
            </a:r>
            <a:endParaRPr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827584" y="1511066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Level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2843808" y="1511066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Horizon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4994821" y="1511066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Interval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6948264" y="1505157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Form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V="1">
            <a:off x="2855714" y="2196084"/>
            <a:ext cx="0" cy="714279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2855714" y="2890928"/>
            <a:ext cx="142948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3029247" y="2715766"/>
            <a:ext cx="1296144" cy="470641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Time frame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V="1">
            <a:off x="5004048" y="2196084"/>
            <a:ext cx="11906" cy="752299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4994821" y="2931790"/>
            <a:ext cx="142948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5168354" y="2735202"/>
            <a:ext cx="1296144" cy="653020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How often we collect and measure data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 flipV="1">
            <a:off x="6948264" y="2211712"/>
            <a:ext cx="6155" cy="688933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7092280" y="2725484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Measure unit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6949332" y="2885500"/>
            <a:ext cx="142948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V="1">
            <a:off x="817960" y="2211712"/>
            <a:ext cx="21530" cy="2520278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817960" y="2900645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817960" y="3435846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817960" y="4068290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006637" y="3867894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>
                <a:solidFill>
                  <a:schemeClr val="tx1"/>
                </a:solidFill>
                <a:latin typeface="Raleway SemiBold" charset="0"/>
              </a:rPr>
              <a:t>Brand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015815" y="3260685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Category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033377" y="2725484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Company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970360" y="4220690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817960" y="4733207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031517" y="4453676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SKU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042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750"/>
            <a:ext cx="9144000" cy="25700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411510"/>
            <a:ext cx="5640900" cy="5979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Forecast terms</a:t>
            </a:r>
            <a:endParaRPr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827584" y="1511066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Level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2843808" y="1511066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Horizon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4994821" y="1511066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Interval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6948264" y="1505157"/>
            <a:ext cx="1296144" cy="700644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Forecast</a:t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>Form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V="1">
            <a:off x="5004048" y="2196084"/>
            <a:ext cx="11906" cy="752299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4994821" y="2931790"/>
            <a:ext cx="142948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5168354" y="2735202"/>
            <a:ext cx="1296144" cy="653020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How often we collect and measure data</a:t>
            </a: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 flipV="1">
            <a:off x="6948264" y="2211712"/>
            <a:ext cx="6155" cy="688933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7092280" y="2725484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Measure unit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6949332" y="2885500"/>
            <a:ext cx="142948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V="1">
            <a:off x="817960" y="2211712"/>
            <a:ext cx="21530" cy="2520278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817960" y="2900645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817960" y="3435846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817960" y="4068290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006637" y="3867894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>
                <a:solidFill>
                  <a:schemeClr val="tx1"/>
                </a:solidFill>
                <a:latin typeface="Raleway SemiBold" charset="0"/>
              </a:rPr>
              <a:t>Brand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015815" y="3260685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Category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033377" y="2725484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Company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970360" y="4220690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817960" y="4733207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1031517" y="4453676"/>
            <a:ext cx="1296144" cy="350322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SKU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V="1">
            <a:off x="2855714" y="2196084"/>
            <a:ext cx="0" cy="1695828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2834772" y="3939902"/>
            <a:ext cx="18483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3059832" y="3572618"/>
            <a:ext cx="1296144" cy="583308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Production Lead Time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AA25A-D8D6-420E-B8D9-6181A6D61CA3}"/>
              </a:ext>
            </a:extLst>
          </p:cNvPr>
          <p:cNvCxnSpPr>
            <a:cxnSpLocks/>
          </p:cNvCxnSpPr>
          <p:nvPr/>
        </p:nvCxnSpPr>
        <p:spPr>
          <a:xfrm flipH="1">
            <a:off x="2855714" y="2890928"/>
            <a:ext cx="142948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93467785-EFEA-4C9B-A82C-79C8E74BAFD0}"/>
              </a:ext>
            </a:extLst>
          </p:cNvPr>
          <p:cNvSpPr/>
          <p:nvPr/>
        </p:nvSpPr>
        <p:spPr>
          <a:xfrm>
            <a:off x="3029247" y="2715766"/>
            <a:ext cx="1296144" cy="470641"/>
          </a:xfrm>
          <a:prstGeom prst="rect">
            <a:avLst/>
          </a:prstGeom>
          <a:solidFill>
            <a:schemeClr val="bg1"/>
          </a:solidFill>
          <a:ln w="25400">
            <a:solidFill>
              <a:srgbClr val="01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t-EE" altLang="ko-KR" sz="1600" dirty="0" smtClean="0">
              <a:solidFill>
                <a:schemeClr val="tx1"/>
              </a:solidFill>
              <a:latin typeface="Raleway SemiBold" charset="0"/>
            </a:endParaRPr>
          </a:p>
          <a:p>
            <a:pPr algn="ctr"/>
            <a:r>
              <a:rPr lang="et-EE" altLang="ko-KR" sz="1200" dirty="0" smtClean="0">
                <a:solidFill>
                  <a:schemeClr val="tx1"/>
                </a:solidFill>
                <a:latin typeface="Raleway SemiBold" charset="0"/>
              </a:rPr>
              <a:t>Capacity Adding Time</a:t>
            </a:r>
            <a: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  <a:t/>
            </a:r>
            <a:br>
              <a:rPr lang="et-EE" altLang="ko-KR" sz="1600" dirty="0" smtClean="0">
                <a:solidFill>
                  <a:schemeClr val="tx1"/>
                </a:solidFill>
                <a:latin typeface="Raleway SemiBold" charset="0"/>
              </a:rPr>
            </a:br>
            <a:endParaRPr lang="ko-KR" altLang="en-US" sz="1600" dirty="0">
              <a:solidFill>
                <a:schemeClr val="tx1"/>
              </a:solidFill>
              <a:latin typeface="Raleway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896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3507</TotalTime>
  <Words>563</Words>
  <Application>Microsoft Office PowerPoint</Application>
  <PresentationFormat>On-screen Show (16:9)</PresentationFormat>
  <Paragraphs>304</Paragraphs>
  <Slides>38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Barlow Light</vt:lpstr>
      <vt:lpstr>Raleway SemiBold</vt:lpstr>
      <vt:lpstr>Raleway</vt:lpstr>
      <vt:lpstr>Barlow</vt:lpstr>
      <vt:lpstr>Calibri</vt:lpstr>
      <vt:lpstr>맑은 고딕</vt:lpstr>
      <vt:lpstr>Gaoler template</vt:lpstr>
      <vt:lpstr>DEMAND FORECASTING </vt:lpstr>
      <vt:lpstr>Introduction</vt:lpstr>
      <vt:lpstr>PowerPoint Presentation</vt:lpstr>
      <vt:lpstr>PowerPoint Presentation</vt:lpstr>
      <vt:lpstr>Forecast assumptions</vt:lpstr>
      <vt:lpstr>PowerPoint Presentation</vt:lpstr>
      <vt:lpstr>Forecast terms</vt:lpstr>
      <vt:lpstr>Forecast terms</vt:lpstr>
      <vt:lpstr>Forecast terms</vt:lpstr>
      <vt:lpstr>Forecast terms</vt:lpstr>
      <vt:lpstr>Forecast terms</vt:lpstr>
      <vt:lpstr>Forecast Level hierarchies</vt:lpstr>
      <vt:lpstr>Forecasting and Collaboration   </vt:lpstr>
      <vt:lpstr>Forecast methods</vt:lpstr>
      <vt:lpstr>PowerPoint Presentation</vt:lpstr>
      <vt:lpstr>PowerPoint Presentation</vt:lpstr>
      <vt:lpstr>Time Series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Regression Analysis</vt:lpstr>
      <vt:lpstr>PowerPoint Presentation</vt:lpstr>
      <vt:lpstr>PowerPoint Presentation</vt:lpstr>
      <vt:lpstr>Qualitative analysis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</dc:creator>
  <cp:lastModifiedBy>ADMIN</cp:lastModifiedBy>
  <cp:revision>182</cp:revision>
  <dcterms:modified xsi:type="dcterms:W3CDTF">2020-05-06T15:41:35Z</dcterms:modified>
</cp:coreProperties>
</file>